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5"/>
  </p:notesMasterIdLst>
  <p:sldIdLst>
    <p:sldId id="257" r:id="rId2"/>
    <p:sldId id="1502" r:id="rId3"/>
    <p:sldId id="1661" r:id="rId4"/>
    <p:sldId id="1320" r:id="rId5"/>
    <p:sldId id="1608" r:id="rId6"/>
    <p:sldId id="1653" r:id="rId7"/>
    <p:sldId id="1501" r:id="rId8"/>
    <p:sldId id="1645" r:id="rId9"/>
    <p:sldId id="1486" r:id="rId10"/>
    <p:sldId id="1610" r:id="rId11"/>
    <p:sldId id="1628" r:id="rId12"/>
    <p:sldId id="1662" r:id="rId13"/>
    <p:sldId id="1611" r:id="rId14"/>
    <p:sldId id="1592" r:id="rId15"/>
    <p:sldId id="1660" r:id="rId16"/>
    <p:sldId id="1659" r:id="rId17"/>
    <p:sldId id="1541" r:id="rId18"/>
    <p:sldId id="1655" r:id="rId19"/>
    <p:sldId id="1656" r:id="rId20"/>
    <p:sldId id="1636" r:id="rId21"/>
    <p:sldId id="1639" r:id="rId22"/>
    <p:sldId id="1641" r:id="rId23"/>
    <p:sldId id="1651" r:id="rId24"/>
    <p:sldId id="1650" r:id="rId25"/>
    <p:sldId id="1640" r:id="rId26"/>
    <p:sldId id="1643" r:id="rId27"/>
    <p:sldId id="1644" r:id="rId28"/>
    <p:sldId id="1642" r:id="rId29"/>
    <p:sldId id="1648" r:id="rId30"/>
    <p:sldId id="1658" r:id="rId31"/>
    <p:sldId id="1657" r:id="rId32"/>
    <p:sldId id="1638" r:id="rId33"/>
    <p:sldId id="1491"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FFFF"/>
    <a:srgbClr val="CC9900"/>
    <a:srgbClr val="CCFF33"/>
    <a:srgbClr val="9966FF"/>
    <a:srgbClr val="CC6600"/>
    <a:srgbClr val="FF9900"/>
    <a:srgbClr val="99FF99"/>
    <a:srgbClr val="00FF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82" autoAdjust="0"/>
    <p:restoredTop sz="88102" autoAdjust="0"/>
  </p:normalViewPr>
  <p:slideViewPr>
    <p:cSldViewPr snapToGrid="0">
      <p:cViewPr>
        <p:scale>
          <a:sx n="100" d="100"/>
          <a:sy n="100" d="100"/>
        </p:scale>
        <p:origin x="-944" y="-2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1C1737-9B7C-4B5A-91CF-475BA97044A8}" type="datetimeFigureOut">
              <a:rPr lang="en-US" smtClean="0"/>
              <a:pPr/>
              <a:t>7/18/13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BC2E10-22CB-42C8-9879-21136F4F7F9F}" type="slidenum">
              <a:rPr lang="en-US" smtClean="0"/>
              <a:pPr/>
              <a:t>‹#›</a:t>
            </a:fld>
            <a:endParaRPr lang="en-US" dirty="0"/>
          </a:p>
        </p:txBody>
      </p:sp>
    </p:spTree>
    <p:extLst>
      <p:ext uri="{BB962C8B-B14F-4D97-AF65-F5344CB8AC3E}">
        <p14:creationId xmlns:p14="http://schemas.microsoft.com/office/powerpoint/2010/main" val="453654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martin@company7.com" TargetMode="External"/><Relationship Id="rId4" Type="http://schemas.openxmlformats.org/officeDocument/2006/relationships/hyperlink" Target="tel:(301)%20953-2000" TargetMode="External"/><Relationship Id="rId5" Type="http://schemas.openxmlformats.org/officeDocument/2006/relationships/hyperlink" Target="http://www.company7.com/televue/telescopes/tv85.html" TargetMode="External"/><Relationship Id="rId6" Type="http://schemas.openxmlformats.org/officeDocument/2006/relationships/hyperlink" Target="http://www.company7.com/televue/telescopes/tvnp101_2001.html" TargetMode="External"/><Relationship Id="rId7" Type="http://schemas.openxmlformats.org/officeDocument/2006/relationships/hyperlink" Target="http://www.company7.com/televue/telescopes/tv101br.html" TargetMode="External"/><Relationship Id="rId8" Type="http://schemas.openxmlformats.org/officeDocument/2006/relationships/hyperlink" Target="tel:(301)%20937-0910" TargetMode="External"/><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5D772E-B633-49D0-9B6F-19523F4E7A5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17</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18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Break out for your time lapses from last year</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32</a:t>
            </a:fld>
            <a:endParaRPr lang="en-US" dirty="0"/>
          </a:p>
        </p:txBody>
      </p:sp>
    </p:spTree>
    <p:extLst>
      <p:ext uri="{BB962C8B-B14F-4D97-AF65-F5344CB8AC3E}">
        <p14:creationId xmlns:p14="http://schemas.microsoft.com/office/powerpoint/2010/main" val="3818742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33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From:</a:t>
            </a:r>
            <a:r>
              <a:rPr lang="en-US" sz="1200" b="0" kern="1200" dirty="0" smtClean="0">
                <a:solidFill>
                  <a:schemeClr val="tx1"/>
                </a:solidFill>
                <a:latin typeface="+mn-lt"/>
                <a:ea typeface="+mn-ea"/>
                <a:cs typeface="+mn-cs"/>
              </a:rPr>
              <a:t> Martin Cohen &lt;</a:t>
            </a:r>
            <a:r>
              <a:rPr lang="en-US" sz="1200" b="0" u="sng" kern="1200" dirty="0" smtClean="0">
                <a:solidFill>
                  <a:schemeClr val="tx1"/>
                </a:solidFill>
                <a:latin typeface="+mn-lt"/>
                <a:ea typeface="+mn-ea"/>
                <a:cs typeface="+mn-cs"/>
                <a:hlinkClick r:id="rId3"/>
              </a:rPr>
              <a:t>martin@company7.com&gt;</a:t>
            </a:r>
          </a:p>
          <a:p>
            <a:r>
              <a:rPr lang="en-US" sz="1200" b="1" kern="1200" dirty="0" smtClean="0">
                <a:solidFill>
                  <a:schemeClr val="tx1"/>
                </a:solidFill>
                <a:latin typeface="+mn-lt"/>
                <a:ea typeface="+mn-ea"/>
                <a:cs typeface="+mn-cs"/>
              </a:rPr>
              <a:t>To:</a:t>
            </a:r>
            <a:r>
              <a:rPr lang="en-US" sz="1200" b="0" kern="1200" dirty="0" smtClean="0">
                <a:solidFill>
                  <a:schemeClr val="tx1"/>
                </a:solidFill>
                <a:latin typeface="+mn-lt"/>
                <a:ea typeface="+mn-ea"/>
                <a:cs typeface="+mn-cs"/>
              </a:rPr>
              <a:t> Martin Cohen &lt;</a:t>
            </a:r>
            <a:r>
              <a:rPr lang="en-US" sz="1200" b="0" u="sng" kern="1200" dirty="0" smtClean="0">
                <a:solidFill>
                  <a:schemeClr val="tx1"/>
                </a:solidFill>
                <a:latin typeface="+mn-lt"/>
                <a:ea typeface="+mn-ea"/>
                <a:cs typeface="+mn-cs"/>
                <a:hlinkClick r:id="rId3"/>
              </a:rPr>
              <a:t>martin@company7.com&gt; </a:t>
            </a:r>
          </a:p>
          <a:p>
            <a:r>
              <a:rPr lang="en-US" sz="1200" b="1" kern="1200" dirty="0" smtClean="0">
                <a:solidFill>
                  <a:schemeClr val="tx1"/>
                </a:solidFill>
                <a:latin typeface="+mn-lt"/>
                <a:ea typeface="+mn-ea"/>
                <a:cs typeface="+mn-cs"/>
              </a:rPr>
              <a:t>Sent:</a:t>
            </a:r>
            <a:r>
              <a:rPr lang="en-US" sz="1200" b="0" kern="1200" dirty="0" smtClean="0">
                <a:solidFill>
                  <a:schemeClr val="tx1"/>
                </a:solidFill>
                <a:latin typeface="+mn-lt"/>
                <a:ea typeface="+mn-ea"/>
                <a:cs typeface="+mn-cs"/>
              </a:rPr>
              <a:t> Thursday, July 18, 2013 5:08 PM</a:t>
            </a:r>
          </a:p>
          <a:p>
            <a:r>
              <a:rPr lang="en-US" sz="1200" b="1" kern="1200" dirty="0" smtClean="0">
                <a:solidFill>
                  <a:schemeClr val="tx1"/>
                </a:solidFill>
                <a:latin typeface="+mn-lt"/>
                <a:ea typeface="+mn-ea"/>
                <a:cs typeface="+mn-cs"/>
              </a:rPr>
              <a:t>Subject:</a:t>
            </a:r>
            <a:r>
              <a:rPr lang="en-US" sz="1200" b="0" kern="1200" dirty="0" smtClean="0">
                <a:solidFill>
                  <a:schemeClr val="tx1"/>
                </a:solidFill>
                <a:latin typeface="+mn-lt"/>
                <a:ea typeface="+mn-ea"/>
                <a:cs typeface="+mn-cs"/>
              </a:rPr>
              <a:t> Company Seven Showroom Burglary of 3 July</a:t>
            </a:r>
          </a:p>
          <a:p>
            <a:endParaRPr lang="en-US" sz="1200" b="0"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a:p>
            <a:r>
              <a:rPr lang="fr-FR" sz="1200" b="0" kern="1200" dirty="0" smtClean="0">
                <a:solidFill>
                  <a:schemeClr val="tx1"/>
                </a:solidFill>
                <a:latin typeface="+mn-lt"/>
                <a:ea typeface="+mn-ea"/>
                <a:cs typeface="+mn-cs"/>
              </a:rPr>
              <a:t>Box 2587</a:t>
            </a:r>
          </a:p>
          <a:p>
            <a:r>
              <a:rPr lang="fr-FR" sz="1200" b="0" kern="1200" dirty="0" smtClean="0">
                <a:solidFill>
                  <a:schemeClr val="tx1"/>
                </a:solidFill>
                <a:latin typeface="+mn-lt"/>
                <a:ea typeface="+mn-ea"/>
                <a:cs typeface="+mn-cs"/>
              </a:rPr>
              <a:t>Montpelier, Maryland 20709-2587</a:t>
            </a:r>
          </a:p>
          <a:p>
            <a:r>
              <a:rPr lang="fr-FR" sz="1200" b="0" u="sng" kern="1200" dirty="0" smtClean="0">
                <a:solidFill>
                  <a:schemeClr val="tx1"/>
                </a:solidFill>
                <a:latin typeface="+mn-lt"/>
                <a:ea typeface="+mn-ea"/>
                <a:cs typeface="+mn-cs"/>
                <a:hlinkClick r:id="rId4"/>
              </a:rPr>
              <a:t>(301) 953-2000 </a:t>
            </a:r>
          </a:p>
          <a:p>
            <a:endParaRPr lang="fr-FR" sz="1200" b="0" kern="1200" dirty="0" smtClean="0">
              <a:solidFill>
                <a:schemeClr val="tx1"/>
              </a:solidFill>
              <a:latin typeface="+mn-lt"/>
              <a:ea typeface="+mn-ea"/>
              <a:cs typeface="+mn-cs"/>
            </a:endParaRPr>
          </a:p>
          <a:p>
            <a:endParaRPr lang="fr-FR" sz="1200" b="0" kern="1200" dirty="0" smtClean="0">
              <a:solidFill>
                <a:schemeClr val="tx1"/>
              </a:solidFill>
              <a:latin typeface="+mn-lt"/>
              <a:ea typeface="+mn-ea"/>
              <a:cs typeface="+mn-cs"/>
            </a:endParaRPr>
          </a:p>
          <a:p>
            <a:r>
              <a:rPr lang="cs-CZ" sz="1200" b="0" kern="1200" dirty="0" smtClean="0">
                <a:solidFill>
                  <a:schemeClr val="tx1"/>
                </a:solidFill>
                <a:latin typeface="+mn-lt"/>
                <a:ea typeface="+mn-ea"/>
                <a:cs typeface="+mn-cs"/>
              </a:rPr>
              <a:t>18 July 2013</a:t>
            </a:r>
          </a:p>
          <a:p>
            <a:endParaRPr lang="cs-CZ" sz="1200" b="0" kern="1200" dirty="0" smtClean="0">
              <a:solidFill>
                <a:schemeClr val="tx1"/>
              </a:solidFill>
              <a:latin typeface="+mn-lt"/>
              <a:ea typeface="+mn-ea"/>
              <a:cs typeface="+mn-cs"/>
            </a:endParaRPr>
          </a:p>
          <a:p>
            <a:endParaRPr lang="cs-CZ" sz="1200" b="0" kern="1200" dirty="0" smtClean="0">
              <a:solidFill>
                <a:schemeClr val="tx1"/>
              </a:solidFill>
              <a:latin typeface="+mn-lt"/>
              <a:ea typeface="+mn-ea"/>
              <a:cs typeface="+mn-cs"/>
            </a:endParaRPr>
          </a:p>
          <a:p>
            <a:r>
              <a:rPr lang="cs-CZ" sz="1200" b="0" kern="1200" dirty="0" err="1" smtClean="0">
                <a:solidFill>
                  <a:schemeClr val="tx1"/>
                </a:solidFill>
                <a:latin typeface="+mn-lt"/>
                <a:ea typeface="+mn-ea"/>
                <a:cs typeface="+mn-cs"/>
              </a:rPr>
              <a:t>Please</a:t>
            </a:r>
            <a:r>
              <a:rPr lang="cs-CZ" sz="1200" b="0" kern="1200" dirty="0" smtClean="0">
                <a:solidFill>
                  <a:schemeClr val="tx1"/>
                </a:solidFill>
                <a:latin typeface="+mn-lt"/>
                <a:ea typeface="+mn-ea"/>
                <a:cs typeface="+mn-cs"/>
              </a:rPr>
              <a:t> pardon </a:t>
            </a:r>
            <a:r>
              <a:rPr lang="cs-CZ" sz="1200" b="0" kern="1200" dirty="0" err="1" smtClean="0">
                <a:solidFill>
                  <a:schemeClr val="tx1"/>
                </a:solidFill>
                <a:latin typeface="+mn-lt"/>
                <a:ea typeface="+mn-ea"/>
                <a:cs typeface="+mn-cs"/>
              </a:rPr>
              <a:t>the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bulk</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nature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of</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this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E-Mail</a:t>
            </a:r>
            <a:r>
              <a:rPr lang="cs-CZ" sz="1200" b="0" kern="1200" dirty="0" smtClean="0">
                <a:solidFill>
                  <a:schemeClr val="tx1"/>
                </a:solidFill>
                <a:latin typeface="+mn-lt"/>
                <a:ea typeface="+mn-ea"/>
                <a:cs typeface="+mn-cs"/>
              </a:rPr>
              <a:t>, but </a:t>
            </a:r>
            <a:r>
              <a:rPr lang="cs-CZ" sz="1200" b="0" kern="1200" dirty="0" err="1" smtClean="0">
                <a:solidFill>
                  <a:schemeClr val="tx1"/>
                </a:solidFill>
                <a:latin typeface="+mn-lt"/>
                <a:ea typeface="+mn-ea"/>
                <a:cs typeface="+mn-cs"/>
              </a:rPr>
              <a:t>it</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is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best</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way</a:t>
            </a:r>
            <a:r>
              <a:rPr lang="cs-CZ" sz="1200" b="0" kern="1200" dirty="0" smtClean="0">
                <a:solidFill>
                  <a:schemeClr val="tx1"/>
                </a:solidFill>
                <a:latin typeface="+mn-lt"/>
                <a:ea typeface="+mn-ea"/>
                <a:cs typeface="+mn-cs"/>
              </a:rPr>
              <a:t> I </a:t>
            </a:r>
            <a:r>
              <a:rPr lang="cs-CZ" sz="1200" b="0" kern="1200" dirty="0" err="1" smtClean="0">
                <a:solidFill>
                  <a:schemeClr val="tx1"/>
                </a:solidFill>
                <a:latin typeface="+mn-lt"/>
                <a:ea typeface="+mn-ea"/>
                <a:cs typeface="+mn-cs"/>
              </a:rPr>
              <a:t>know</a:t>
            </a:r>
            <a:r>
              <a:rPr lang="cs-CZ" sz="1200" b="0" kern="1200" dirty="0" smtClean="0">
                <a:solidFill>
                  <a:schemeClr val="tx1"/>
                </a:solidFill>
                <a:latin typeface="+mn-lt"/>
                <a:ea typeface="+mn-ea"/>
                <a:cs typeface="+mn-cs"/>
              </a:rPr>
              <a:t> to </a:t>
            </a:r>
            <a:r>
              <a:rPr lang="cs-CZ" sz="1200" b="0" kern="1200" dirty="0" err="1" smtClean="0">
                <a:solidFill>
                  <a:schemeClr val="tx1"/>
                </a:solidFill>
                <a:latin typeface="+mn-lt"/>
                <a:ea typeface="+mn-ea"/>
                <a:cs typeface="+mn-cs"/>
              </a:rPr>
              <a:t>circulate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our</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message</a:t>
            </a:r>
            <a:r>
              <a:rPr lang="cs-CZ" sz="1200" b="0" kern="1200" dirty="0" smtClean="0">
                <a:solidFill>
                  <a:schemeClr val="tx1"/>
                </a:solidFill>
                <a:latin typeface="+mn-lt"/>
                <a:ea typeface="+mn-ea"/>
                <a:cs typeface="+mn-cs"/>
              </a:rPr>
              <a:t>.</a:t>
            </a:r>
          </a:p>
          <a:p>
            <a:endParaRPr lang="cs-CZ" sz="1200" b="0" kern="1200" dirty="0" smtClean="0">
              <a:solidFill>
                <a:schemeClr val="tx1"/>
              </a:solidFill>
              <a:latin typeface="+mn-lt"/>
              <a:ea typeface="+mn-ea"/>
              <a:cs typeface="+mn-cs"/>
            </a:endParaRPr>
          </a:p>
          <a:p>
            <a:r>
              <a:rPr lang="cs-CZ" sz="1200" b="0" kern="1200" dirty="0" smtClean="0">
                <a:solidFill>
                  <a:schemeClr val="tx1"/>
                </a:solidFill>
                <a:latin typeface="+mn-lt"/>
                <a:ea typeface="+mn-ea"/>
                <a:cs typeface="+mn-cs"/>
              </a:rPr>
              <a:t>At 6:05 </a:t>
            </a:r>
            <a:r>
              <a:rPr lang="cs-CZ" sz="1200" b="0" kern="1200" dirty="0" err="1" smtClean="0">
                <a:solidFill>
                  <a:schemeClr val="tx1"/>
                </a:solidFill>
                <a:latin typeface="+mn-lt"/>
                <a:ea typeface="+mn-ea"/>
                <a:cs typeface="+mn-cs"/>
              </a:rPr>
              <a:t>am</a:t>
            </a:r>
            <a:r>
              <a:rPr lang="cs-CZ" sz="1200" b="0" kern="1200" dirty="0" smtClean="0">
                <a:solidFill>
                  <a:schemeClr val="tx1"/>
                </a:solidFill>
                <a:latin typeface="+mn-lt"/>
                <a:ea typeface="+mn-ea"/>
                <a:cs typeface="+mn-cs"/>
              </a:rPr>
              <a:t> on </a:t>
            </a:r>
            <a:r>
              <a:rPr lang="cs-CZ" sz="1200" b="0" kern="1200" dirty="0" err="1" smtClean="0">
                <a:solidFill>
                  <a:schemeClr val="tx1"/>
                </a:solidFill>
                <a:latin typeface="+mn-lt"/>
                <a:ea typeface="+mn-ea"/>
                <a:cs typeface="+mn-cs"/>
              </a:rPr>
              <a:t>Wednesday</a:t>
            </a:r>
            <a:r>
              <a:rPr lang="cs-CZ" sz="1200" b="0" kern="1200" dirty="0" smtClean="0">
                <a:solidFill>
                  <a:schemeClr val="tx1"/>
                </a:solidFill>
                <a:latin typeface="+mn-lt"/>
                <a:ea typeface="+mn-ea"/>
                <a:cs typeface="+mn-cs"/>
              </a:rPr>
              <a:t> 3 July </a:t>
            </a:r>
            <a:r>
              <a:rPr lang="cs-CZ" sz="1200" b="0" kern="1200" dirty="0" err="1" smtClean="0">
                <a:solidFill>
                  <a:schemeClr val="tx1"/>
                </a:solidFill>
                <a:latin typeface="+mn-lt"/>
                <a:ea typeface="+mn-ea"/>
                <a:cs typeface="+mn-cs"/>
              </a:rPr>
              <a:t>Company</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Seven's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showroom</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was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burglarized</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Before</a:t>
            </a:r>
            <a:r>
              <a:rPr lang="cs-CZ" sz="1200" b="0" kern="1200" dirty="0" smtClean="0">
                <a:solidFill>
                  <a:schemeClr val="tx1"/>
                </a:solidFill>
                <a:latin typeface="+mn-lt"/>
                <a:ea typeface="+mn-ea"/>
                <a:cs typeface="+mn-cs"/>
              </a:rPr>
              <a:t> Police </a:t>
            </a:r>
            <a:r>
              <a:rPr lang="cs-CZ" sz="1200" b="0" kern="1200" dirty="0" err="1" smtClean="0">
                <a:solidFill>
                  <a:schemeClr val="tx1"/>
                </a:solidFill>
                <a:latin typeface="+mn-lt"/>
                <a:ea typeface="+mn-ea"/>
                <a:cs typeface="+mn-cs"/>
              </a:rPr>
              <a:t>arrived</a:t>
            </a:r>
            <a:r>
              <a:rPr lang="cs-CZ" sz="1200" b="0" kern="1200" dirty="0" smtClean="0">
                <a:solidFill>
                  <a:schemeClr val="tx1"/>
                </a:solidFill>
                <a:latin typeface="+mn-lt"/>
                <a:ea typeface="+mn-ea"/>
                <a:cs typeface="+mn-cs"/>
              </a:rPr>
              <a:t> in response to </a:t>
            </a:r>
            <a:r>
              <a:rPr lang="cs-CZ" sz="1200" b="0" kern="1200" dirty="0" err="1" smtClean="0">
                <a:solidFill>
                  <a:schemeClr val="tx1"/>
                </a:solidFill>
                <a:latin typeface="+mn-lt"/>
                <a:ea typeface="+mn-ea"/>
                <a:cs typeface="+mn-cs"/>
              </a:rPr>
              <a:t>the</a:t>
            </a:r>
            <a:r>
              <a:rPr lang="cs-CZ" sz="1200" b="0" kern="1200" dirty="0" smtClean="0">
                <a:solidFill>
                  <a:schemeClr val="tx1"/>
                </a:solidFill>
                <a:latin typeface="+mn-lt"/>
                <a:ea typeface="+mn-ea"/>
                <a:cs typeface="+mn-cs"/>
              </a:rPr>
              <a:t> alarm </a:t>
            </a:r>
            <a:r>
              <a:rPr lang="cs-CZ" sz="1200" b="0" kern="1200" dirty="0" err="1" smtClean="0">
                <a:solidFill>
                  <a:schemeClr val="tx1"/>
                </a:solidFill>
                <a:latin typeface="+mn-lt"/>
                <a:ea typeface="+mn-ea"/>
                <a:cs typeface="+mn-cs"/>
              </a:rPr>
              <a:t>several</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telescopes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mounts</a:t>
            </a:r>
            <a:r>
              <a:rPr lang="cs-CZ" sz="1200" b="0" kern="1200" dirty="0" smtClean="0">
                <a:solidFill>
                  <a:schemeClr val="tx1"/>
                </a:solidFill>
                <a:latin typeface="+mn-lt"/>
                <a:ea typeface="+mn-ea"/>
                <a:cs typeface="+mn-cs"/>
              </a:rPr>
              <a:t>, and a </a:t>
            </a:r>
            <a:r>
              <a:rPr lang="cs-CZ" sz="1200" b="0" kern="1200" dirty="0" err="1" smtClean="0">
                <a:solidFill>
                  <a:schemeClr val="tx1"/>
                </a:solidFill>
                <a:latin typeface="+mn-lt"/>
                <a:ea typeface="+mn-ea"/>
                <a:cs typeface="+mn-cs"/>
              </a:rPr>
              <a:t>number</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of</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binoculars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were</a:t>
            </a:r>
            <a:r>
              <a:rPr lang="cs-CZ" sz="1200" b="0" kern="1200" dirty="0" smtClean="0">
                <a:solidFill>
                  <a:schemeClr val="tx1"/>
                </a:solidFill>
                <a:latin typeface="+mn-lt"/>
                <a:ea typeface="+mn-ea"/>
                <a:cs typeface="+mn-cs"/>
              </a:rPr>
              <a:t> stolen. </a:t>
            </a:r>
            <a:r>
              <a:rPr lang="cs-CZ" sz="1200" b="0" kern="1200" dirty="0" err="1" smtClean="0">
                <a:solidFill>
                  <a:schemeClr val="tx1"/>
                </a:solidFill>
                <a:latin typeface="+mn-lt"/>
                <a:ea typeface="+mn-ea"/>
                <a:cs typeface="+mn-cs"/>
              </a:rPr>
              <a:t>There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was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damage</a:t>
            </a:r>
            <a:r>
              <a:rPr lang="cs-CZ" sz="1200" b="0" kern="1200" dirty="0" smtClean="0">
                <a:solidFill>
                  <a:schemeClr val="tx1"/>
                </a:solidFill>
                <a:latin typeface="+mn-lt"/>
                <a:ea typeface="+mn-ea"/>
                <a:cs typeface="+mn-cs"/>
              </a:rPr>
              <a:t> to </a:t>
            </a:r>
            <a:r>
              <a:rPr lang="cs-CZ" sz="1200" b="0" kern="1200" dirty="0" err="1" smtClean="0">
                <a:solidFill>
                  <a:schemeClr val="tx1"/>
                </a:solidFill>
                <a:latin typeface="+mn-lt"/>
                <a:ea typeface="+mn-ea"/>
                <a:cs typeface="+mn-cs"/>
              </a:rPr>
              <a:t>some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other</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telescopes</a:t>
            </a:r>
            <a:r>
              <a:rPr lang="cs-CZ" sz="1200" b="0" kern="1200" dirty="0" smtClean="0">
                <a:solidFill>
                  <a:schemeClr val="tx1"/>
                </a:solidFill>
                <a:latin typeface="+mn-lt"/>
                <a:ea typeface="+mn-ea"/>
                <a:cs typeface="+mn-cs"/>
              </a:rPr>
              <a:t> and to </a:t>
            </a:r>
            <a:r>
              <a:rPr lang="cs-CZ" sz="1200" b="0" kern="1200" dirty="0" err="1" smtClean="0">
                <a:solidFill>
                  <a:schemeClr val="tx1"/>
                </a:solidFill>
                <a:latin typeface="+mn-lt"/>
                <a:ea typeface="+mn-ea"/>
                <a:cs typeface="+mn-cs"/>
              </a:rPr>
              <a:t>the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premises</a:t>
            </a:r>
            <a:r>
              <a:rPr lang="cs-CZ" sz="1200" b="0" kern="1200" dirty="0" smtClean="0">
                <a:solidFill>
                  <a:schemeClr val="tx1"/>
                </a:solidFill>
                <a:latin typeface="+mn-lt"/>
                <a:ea typeface="+mn-ea"/>
                <a:cs typeface="+mn-cs"/>
              </a:rPr>
              <a:t>. I </a:t>
            </a:r>
            <a:r>
              <a:rPr lang="cs-CZ" sz="1200" b="0" kern="1200" dirty="0" err="1" smtClean="0">
                <a:solidFill>
                  <a:schemeClr val="tx1"/>
                </a:solidFill>
                <a:latin typeface="+mn-lt"/>
                <a:ea typeface="+mn-ea"/>
                <a:cs typeface="+mn-cs"/>
              </a:rPr>
              <a:t>have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really</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been</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saddened</a:t>
            </a:r>
            <a:r>
              <a:rPr lang="cs-CZ" sz="1200" b="0" kern="1200" dirty="0" smtClean="0">
                <a:solidFill>
                  <a:schemeClr val="tx1"/>
                </a:solidFill>
                <a:latin typeface="+mn-lt"/>
                <a:ea typeface="+mn-ea"/>
                <a:cs typeface="+mn-cs"/>
              </a:rPr>
              <a:t> by </a:t>
            </a:r>
            <a:r>
              <a:rPr lang="cs-CZ" sz="1200" b="0" kern="1200" dirty="0" err="1" smtClean="0">
                <a:solidFill>
                  <a:schemeClr val="tx1"/>
                </a:solidFill>
                <a:latin typeface="+mn-lt"/>
                <a:ea typeface="+mn-ea"/>
                <a:cs typeface="+mn-cs"/>
              </a:rPr>
              <a:t>this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several</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of</a:t>
            </a:r>
            <a:r>
              <a:rPr lang="cs-CZ" sz="1200" b="0" kern="1200" dirty="0" smtClean="0">
                <a:solidFill>
                  <a:schemeClr val="tx1"/>
                </a:solidFill>
                <a:latin typeface="+mn-lt"/>
                <a:ea typeface="+mn-ea"/>
                <a:cs typeface="+mn-cs"/>
              </a:rPr>
              <a:t> these </a:t>
            </a:r>
            <a:r>
              <a:rPr lang="cs-CZ" sz="1200" b="0" kern="1200" dirty="0" err="1" smtClean="0">
                <a:solidFill>
                  <a:schemeClr val="tx1"/>
                </a:solidFill>
                <a:latin typeface="+mn-lt"/>
                <a:ea typeface="+mn-ea"/>
                <a:cs typeface="+mn-cs"/>
              </a:rPr>
              <a:t>instruments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lost</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have</a:t>
            </a:r>
            <a:r>
              <a:rPr lang="cs-CZ" sz="1200" b="0" kern="1200" dirty="0" smtClean="0">
                <a:solidFill>
                  <a:schemeClr val="tx1"/>
                </a:solidFill>
                <a:latin typeface="+mn-lt"/>
                <a:ea typeface="+mn-ea"/>
                <a:cs typeface="+mn-cs"/>
              </a:rPr>
              <a:t> fond </a:t>
            </a:r>
            <a:r>
              <a:rPr lang="cs-CZ" sz="1200" b="0" kern="1200" dirty="0" err="1" smtClean="0">
                <a:solidFill>
                  <a:schemeClr val="tx1"/>
                </a:solidFill>
                <a:latin typeface="+mn-lt"/>
                <a:ea typeface="+mn-ea"/>
                <a:cs typeface="+mn-cs"/>
              </a:rPr>
              <a:t>memories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for</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me</a:t>
            </a:r>
            <a:r>
              <a:rPr lang="cs-CZ" sz="1200" b="0" kern="1200" dirty="0" smtClean="0">
                <a:solidFill>
                  <a:schemeClr val="tx1"/>
                </a:solidFill>
                <a:latin typeface="+mn-lt"/>
                <a:ea typeface="+mn-ea"/>
                <a:cs typeface="+mn-cs"/>
              </a:rPr>
              <a:t> and </a:t>
            </a:r>
            <a:r>
              <a:rPr lang="cs-CZ" sz="1200" b="0" kern="1200" dirty="0" err="1" smtClean="0">
                <a:solidFill>
                  <a:schemeClr val="tx1"/>
                </a:solidFill>
                <a:latin typeface="+mn-lt"/>
                <a:ea typeface="+mn-ea"/>
                <a:cs typeface="+mn-cs"/>
              </a:rPr>
              <a:t>for</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visitors</a:t>
            </a:r>
            <a:r>
              <a:rPr lang="cs-CZ" sz="1200" b="0" kern="1200" dirty="0" smtClean="0">
                <a:solidFill>
                  <a:schemeClr val="tx1"/>
                </a:solidFill>
                <a:latin typeface="+mn-lt"/>
                <a:ea typeface="+mn-ea"/>
                <a:cs typeface="+mn-cs"/>
              </a:rPr>
              <a:t> to C7 – and </a:t>
            </a:r>
            <a:r>
              <a:rPr lang="cs-CZ" sz="1200" b="0" kern="1200" dirty="0" err="1" smtClean="0">
                <a:solidFill>
                  <a:schemeClr val="tx1"/>
                </a:solidFill>
                <a:latin typeface="+mn-lt"/>
                <a:ea typeface="+mn-ea"/>
                <a:cs typeface="+mn-cs"/>
              </a:rPr>
              <a:t>even</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when</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put</a:t>
            </a:r>
            <a:r>
              <a:rPr lang="cs-CZ" sz="1200" b="0" kern="1200" dirty="0" smtClean="0">
                <a:solidFill>
                  <a:schemeClr val="tx1"/>
                </a:solidFill>
                <a:latin typeface="+mn-lt"/>
                <a:ea typeface="+mn-ea"/>
                <a:cs typeface="+mn-cs"/>
              </a:rPr>
              <a:t> up </a:t>
            </a:r>
            <a:r>
              <a:rPr lang="cs-CZ" sz="1200" b="0" kern="1200" dirty="0" err="1" smtClean="0">
                <a:solidFill>
                  <a:schemeClr val="tx1"/>
                </a:solidFill>
                <a:latin typeface="+mn-lt"/>
                <a:ea typeface="+mn-ea"/>
                <a:cs typeface="+mn-cs"/>
              </a:rPr>
              <a:t>similar</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replacements</a:t>
            </a:r>
            <a:r>
              <a:rPr lang="cs-CZ" sz="1200" b="0" kern="1200" dirty="0" smtClean="0">
                <a:solidFill>
                  <a:schemeClr val="tx1"/>
                </a:solidFill>
                <a:latin typeface="+mn-lt"/>
                <a:ea typeface="+mn-ea"/>
                <a:cs typeface="+mn-cs"/>
              </a:rPr>
              <a:t> on display </a:t>
            </a:r>
            <a:r>
              <a:rPr lang="cs-CZ" sz="1200" b="0" kern="1200" dirty="0" err="1" smtClean="0">
                <a:solidFill>
                  <a:schemeClr val="tx1"/>
                </a:solidFill>
                <a:latin typeface="+mn-lt"/>
                <a:ea typeface="+mn-ea"/>
                <a:cs typeface="+mn-cs"/>
              </a:rPr>
              <a:t>the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showroom</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can</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never</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be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quite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same</a:t>
            </a:r>
            <a:r>
              <a:rPr lang="cs-CZ" sz="1200" b="0" kern="1200" dirty="0" smtClean="0">
                <a:solidFill>
                  <a:schemeClr val="tx1"/>
                </a:solidFill>
                <a:latin typeface="+mn-lt"/>
                <a:ea typeface="+mn-ea"/>
                <a:cs typeface="+mn-cs"/>
              </a:rPr>
              <a:t>. I </a:t>
            </a:r>
            <a:r>
              <a:rPr lang="cs-CZ" sz="1200" b="0" kern="1200" dirty="0" err="1" smtClean="0">
                <a:solidFill>
                  <a:schemeClr val="tx1"/>
                </a:solidFill>
                <a:latin typeface="+mn-lt"/>
                <a:ea typeface="+mn-ea"/>
                <a:cs typeface="+mn-cs"/>
              </a:rPr>
              <a:t>have</a:t>
            </a:r>
            <a:r>
              <a:rPr lang="cs-CZ" sz="1200" b="0" kern="1200" dirty="0" smtClean="0">
                <a:solidFill>
                  <a:schemeClr val="tx1"/>
                </a:solidFill>
                <a:latin typeface="+mn-lt"/>
                <a:ea typeface="+mn-ea"/>
                <a:cs typeface="+mn-cs"/>
              </a:rPr>
              <a:t> no idea </a:t>
            </a:r>
            <a:r>
              <a:rPr lang="cs-CZ" sz="1200" b="0" kern="1200" dirty="0" err="1" smtClean="0">
                <a:solidFill>
                  <a:schemeClr val="tx1"/>
                </a:solidFill>
                <a:latin typeface="+mn-lt"/>
                <a:ea typeface="+mn-ea"/>
                <a:cs typeface="+mn-cs"/>
              </a:rPr>
              <a:t>what</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prospects</a:t>
            </a:r>
            <a:r>
              <a:rPr lang="cs-CZ" sz="1200" b="0" kern="1200" dirty="0" smtClean="0">
                <a:solidFill>
                  <a:schemeClr val="tx1"/>
                </a:solidFill>
                <a:latin typeface="+mn-lt"/>
                <a:ea typeface="+mn-ea"/>
                <a:cs typeface="+mn-cs"/>
              </a:rPr>
              <a:t> are </a:t>
            </a:r>
            <a:r>
              <a:rPr lang="cs-CZ" sz="1200" b="0" kern="1200" dirty="0" err="1" smtClean="0">
                <a:solidFill>
                  <a:schemeClr val="tx1"/>
                </a:solidFill>
                <a:latin typeface="+mn-lt"/>
                <a:ea typeface="+mn-ea"/>
                <a:cs typeface="+mn-cs"/>
              </a:rPr>
              <a:t>of</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recovery</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of</a:t>
            </a:r>
            <a:r>
              <a:rPr lang="cs-CZ" sz="1200" b="0" kern="1200" dirty="0" smtClean="0">
                <a:solidFill>
                  <a:schemeClr val="tx1"/>
                </a:solidFill>
                <a:latin typeface="+mn-lt"/>
                <a:ea typeface="+mn-ea"/>
                <a:cs typeface="+mn-cs"/>
              </a:rPr>
              <a:t> these </a:t>
            </a:r>
            <a:r>
              <a:rPr lang="cs-CZ" sz="1200" b="0" kern="1200" dirty="0" err="1" smtClean="0">
                <a:solidFill>
                  <a:schemeClr val="tx1"/>
                </a:solidFill>
                <a:latin typeface="+mn-lt"/>
                <a:ea typeface="+mn-ea"/>
                <a:cs typeface="+mn-cs"/>
              </a:rPr>
              <a:t>telescopes</a:t>
            </a:r>
            <a:r>
              <a:rPr lang="cs-CZ" sz="1200" b="0" kern="1200" dirty="0" smtClean="0">
                <a:solidFill>
                  <a:schemeClr val="tx1"/>
                </a:solidFill>
                <a:latin typeface="+mn-lt"/>
                <a:ea typeface="+mn-ea"/>
                <a:cs typeface="+mn-cs"/>
              </a:rPr>
              <a:t>, I </a:t>
            </a:r>
            <a:r>
              <a:rPr lang="cs-CZ" sz="1200" b="0" kern="1200" dirty="0" err="1" smtClean="0">
                <a:solidFill>
                  <a:schemeClr val="tx1"/>
                </a:solidFill>
                <a:latin typeface="+mn-lt"/>
                <a:ea typeface="+mn-ea"/>
                <a:cs typeface="+mn-cs"/>
              </a:rPr>
              <a:t>can</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only</a:t>
            </a:r>
            <a:r>
              <a:rPr lang="cs-CZ" sz="1200" b="0" kern="1200" dirty="0" smtClean="0">
                <a:solidFill>
                  <a:schemeClr val="tx1"/>
                </a:solidFill>
                <a:latin typeface="+mn-lt"/>
                <a:ea typeface="+mn-ea"/>
                <a:cs typeface="+mn-cs"/>
              </a:rPr>
              <a:t> hope these </a:t>
            </a:r>
            <a:r>
              <a:rPr lang="cs-CZ" sz="1200" b="0" kern="1200" dirty="0" err="1" smtClean="0">
                <a:solidFill>
                  <a:schemeClr val="tx1"/>
                </a:solidFill>
                <a:latin typeface="+mn-lt"/>
                <a:ea typeface="+mn-ea"/>
                <a:cs typeface="+mn-cs"/>
              </a:rPr>
              <a:t>guys</a:t>
            </a:r>
            <a:r>
              <a:rPr lang="cs-CZ" sz="1200" b="0" kern="1200" dirty="0" smtClean="0">
                <a:solidFill>
                  <a:schemeClr val="tx1"/>
                </a:solidFill>
                <a:latin typeface="+mn-lt"/>
                <a:ea typeface="+mn-ea"/>
                <a:cs typeface="+mn-cs"/>
              </a:rPr>
              <a:t> do </a:t>
            </a:r>
            <a:r>
              <a:rPr lang="cs-CZ" sz="1200" b="0" kern="1200" dirty="0" err="1" smtClean="0">
                <a:solidFill>
                  <a:schemeClr val="tx1"/>
                </a:solidFill>
                <a:latin typeface="+mn-lt"/>
                <a:ea typeface="+mn-ea"/>
                <a:cs typeface="+mn-cs"/>
              </a:rPr>
              <a:t>this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again</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elsewhere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until</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they</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mess</a:t>
            </a:r>
            <a:r>
              <a:rPr lang="cs-CZ" sz="1200" b="0" kern="1200" dirty="0" smtClean="0">
                <a:solidFill>
                  <a:schemeClr val="tx1"/>
                </a:solidFill>
                <a:latin typeface="+mn-lt"/>
                <a:ea typeface="+mn-ea"/>
                <a:cs typeface="+mn-cs"/>
              </a:rPr>
              <a:t> up and </a:t>
            </a:r>
            <a:r>
              <a:rPr lang="cs-CZ" sz="1200" b="0" kern="1200" dirty="0" err="1" smtClean="0">
                <a:solidFill>
                  <a:schemeClr val="tx1"/>
                </a:solidFill>
                <a:latin typeface="+mn-lt"/>
                <a:ea typeface="+mn-ea"/>
                <a:cs typeface="+mn-cs"/>
              </a:rPr>
              <a:t>may</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be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caught</a:t>
            </a:r>
            <a:r>
              <a:rPr lang="cs-CZ" sz="1200" b="0" kern="1200" dirty="0" smtClean="0">
                <a:solidFill>
                  <a:schemeClr val="tx1"/>
                </a:solidFill>
                <a:latin typeface="+mn-lt"/>
                <a:ea typeface="+mn-ea"/>
                <a:cs typeface="+mn-cs"/>
              </a:rPr>
              <a:t>. </a:t>
            </a:r>
          </a:p>
          <a:p>
            <a:endParaRPr lang="cs-CZ" sz="1200" b="0" kern="1200" dirty="0" smtClean="0">
              <a:solidFill>
                <a:schemeClr val="tx1"/>
              </a:solidFill>
              <a:latin typeface="+mn-lt"/>
              <a:ea typeface="+mn-ea"/>
              <a:cs typeface="+mn-cs"/>
            </a:endParaRPr>
          </a:p>
          <a:p>
            <a:r>
              <a:rPr lang="cs-CZ" sz="1200" b="0" kern="1200" dirty="0" smtClean="0">
                <a:solidFill>
                  <a:schemeClr val="tx1"/>
                </a:solidFill>
                <a:latin typeface="+mn-lt"/>
                <a:ea typeface="+mn-ea"/>
                <a:cs typeface="+mn-cs"/>
              </a:rPr>
              <a:t>I </a:t>
            </a:r>
            <a:r>
              <a:rPr lang="cs-CZ" sz="1200" b="0" kern="1200" dirty="0" err="1" smtClean="0">
                <a:solidFill>
                  <a:schemeClr val="tx1"/>
                </a:solidFill>
                <a:latin typeface="+mn-lt"/>
                <a:ea typeface="+mn-ea"/>
                <a:cs typeface="+mn-cs"/>
              </a:rPr>
              <a:t>returned</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from</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overseas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travel</a:t>
            </a:r>
            <a:r>
              <a:rPr lang="cs-CZ" sz="1200" b="0" kern="1200" dirty="0" smtClean="0">
                <a:solidFill>
                  <a:schemeClr val="tx1"/>
                </a:solidFill>
                <a:latin typeface="+mn-lt"/>
                <a:ea typeface="+mn-ea"/>
                <a:cs typeface="+mn-cs"/>
              </a:rPr>
              <a:t> on </a:t>
            </a:r>
            <a:r>
              <a:rPr lang="cs-CZ" sz="1200" b="0" kern="1200" dirty="0" err="1" smtClean="0">
                <a:solidFill>
                  <a:schemeClr val="tx1"/>
                </a:solidFill>
                <a:latin typeface="+mn-lt"/>
                <a:ea typeface="+mn-ea"/>
                <a:cs typeface="+mn-cs"/>
              </a:rPr>
              <a:t>Monday</a:t>
            </a:r>
            <a:r>
              <a:rPr lang="cs-CZ" sz="1200" b="0" kern="1200" dirty="0" smtClean="0">
                <a:solidFill>
                  <a:schemeClr val="tx1"/>
                </a:solidFill>
                <a:latin typeface="+mn-lt"/>
                <a:ea typeface="+mn-ea"/>
                <a:cs typeface="+mn-cs"/>
              </a:rPr>
              <a:t> 15 July to </a:t>
            </a:r>
            <a:r>
              <a:rPr lang="cs-CZ" sz="1200" b="0" kern="1200" dirty="0" err="1" smtClean="0">
                <a:solidFill>
                  <a:schemeClr val="tx1"/>
                </a:solidFill>
                <a:latin typeface="+mn-lt"/>
                <a:ea typeface="+mn-ea"/>
                <a:cs typeface="+mn-cs"/>
              </a:rPr>
              <a:t>deal</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with</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this</a:t>
            </a:r>
            <a:r>
              <a:rPr lang="cs-CZ" sz="1200" b="0" kern="1200" dirty="0" smtClean="0">
                <a:solidFill>
                  <a:schemeClr val="tx1"/>
                </a:solidFill>
                <a:latin typeface="+mn-lt"/>
                <a:ea typeface="+mn-ea"/>
                <a:cs typeface="+mn-cs"/>
              </a:rPr>
              <a:t>, and </a:t>
            </a:r>
            <a:r>
              <a:rPr lang="cs-CZ" sz="1200" b="0" kern="1200" dirty="0" err="1" smtClean="0">
                <a:solidFill>
                  <a:schemeClr val="tx1"/>
                </a:solidFill>
                <a:latin typeface="+mn-lt"/>
                <a:ea typeface="+mn-ea"/>
                <a:cs typeface="+mn-cs"/>
              </a:rPr>
              <a:t>since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then</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we</a:t>
            </a:r>
            <a:r>
              <a:rPr lang="cs-CZ" sz="1200" b="0" kern="1200" dirty="0" smtClean="0">
                <a:solidFill>
                  <a:schemeClr val="tx1"/>
                </a:solidFill>
                <a:latin typeface="+mn-lt"/>
                <a:ea typeface="+mn-ea"/>
                <a:cs typeface="+mn-cs"/>
              </a:rPr>
              <a:t> are </a:t>
            </a:r>
            <a:r>
              <a:rPr lang="cs-CZ" sz="1200" b="0" kern="1200" dirty="0" err="1" smtClean="0">
                <a:solidFill>
                  <a:schemeClr val="tx1"/>
                </a:solidFill>
                <a:latin typeface="+mn-lt"/>
                <a:ea typeface="+mn-ea"/>
                <a:cs typeface="+mn-cs"/>
              </a:rPr>
              <a:t>instituting</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additional</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measures</a:t>
            </a:r>
            <a:r>
              <a:rPr lang="cs-CZ" sz="1200" b="0" kern="1200" dirty="0" smtClean="0">
                <a:solidFill>
                  <a:schemeClr val="tx1"/>
                </a:solidFill>
                <a:latin typeface="+mn-lt"/>
                <a:ea typeface="+mn-ea"/>
                <a:cs typeface="+mn-cs"/>
              </a:rPr>
              <a:t> to </a:t>
            </a:r>
            <a:r>
              <a:rPr lang="cs-CZ" sz="1200" b="0" kern="1200" dirty="0" err="1" smtClean="0">
                <a:solidFill>
                  <a:schemeClr val="tx1"/>
                </a:solidFill>
                <a:latin typeface="+mn-lt"/>
                <a:ea typeface="+mn-ea"/>
                <a:cs typeface="+mn-cs"/>
              </a:rPr>
              <a:t>harden</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showroom</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against</a:t>
            </a:r>
            <a:r>
              <a:rPr lang="cs-CZ" sz="1200" b="0" kern="1200" dirty="0" smtClean="0">
                <a:solidFill>
                  <a:schemeClr val="tx1"/>
                </a:solidFill>
                <a:latin typeface="+mn-lt"/>
                <a:ea typeface="+mn-ea"/>
                <a:cs typeface="+mn-cs"/>
              </a:rPr>
              <a:t> such </a:t>
            </a:r>
            <a:r>
              <a:rPr lang="cs-CZ" sz="1200" b="0" kern="1200" dirty="0" err="1" smtClean="0">
                <a:solidFill>
                  <a:schemeClr val="tx1"/>
                </a:solidFill>
                <a:latin typeface="+mn-lt"/>
                <a:ea typeface="+mn-ea"/>
                <a:cs typeface="+mn-cs"/>
              </a:rPr>
              <a:t>attacks</a:t>
            </a:r>
            <a:r>
              <a:rPr lang="cs-CZ" sz="1200" b="0" kern="1200" dirty="0" smtClean="0">
                <a:solidFill>
                  <a:schemeClr val="tx1"/>
                </a:solidFill>
                <a:latin typeface="+mn-lt"/>
                <a:ea typeface="+mn-ea"/>
                <a:cs typeface="+mn-cs"/>
              </a:rPr>
              <a:t>. I do not </a:t>
            </a:r>
            <a:r>
              <a:rPr lang="cs-CZ" sz="1200" b="0" kern="1200" dirty="0" err="1" smtClean="0">
                <a:solidFill>
                  <a:schemeClr val="tx1"/>
                </a:solidFill>
                <a:latin typeface="+mn-lt"/>
                <a:ea typeface="+mn-ea"/>
                <a:cs typeface="+mn-cs"/>
              </a:rPr>
              <a:t>intend</a:t>
            </a:r>
            <a:r>
              <a:rPr lang="cs-CZ" sz="1200" b="0" kern="1200" dirty="0" smtClean="0">
                <a:solidFill>
                  <a:schemeClr val="tx1"/>
                </a:solidFill>
                <a:latin typeface="+mn-lt"/>
                <a:ea typeface="+mn-ea"/>
                <a:cs typeface="+mn-cs"/>
              </a:rPr>
              <a:t> to </a:t>
            </a:r>
            <a:r>
              <a:rPr lang="cs-CZ" sz="1200" b="0" kern="1200" dirty="0" err="1" smtClean="0">
                <a:solidFill>
                  <a:schemeClr val="tx1"/>
                </a:solidFill>
                <a:latin typeface="+mn-lt"/>
                <a:ea typeface="+mn-ea"/>
                <a:cs typeface="+mn-cs"/>
              </a:rPr>
              <a:t>put</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replacement</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telescopes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or</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binoculars</a:t>
            </a:r>
            <a:r>
              <a:rPr lang="cs-CZ" sz="1200" b="0" kern="1200" dirty="0" smtClean="0">
                <a:solidFill>
                  <a:schemeClr val="tx1"/>
                </a:solidFill>
                <a:latin typeface="+mn-lt"/>
                <a:ea typeface="+mn-ea"/>
                <a:cs typeface="+mn-cs"/>
              </a:rPr>
              <a:t> on display </a:t>
            </a:r>
            <a:r>
              <a:rPr lang="cs-CZ" sz="1200" b="0" kern="1200" dirty="0" err="1" smtClean="0">
                <a:solidFill>
                  <a:schemeClr val="tx1"/>
                </a:solidFill>
                <a:latin typeface="+mn-lt"/>
                <a:ea typeface="+mn-ea"/>
                <a:cs typeface="+mn-cs"/>
              </a:rPr>
              <a:t>until</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all</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hardening</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measures</a:t>
            </a:r>
            <a:r>
              <a:rPr lang="cs-CZ" sz="1200" b="0" kern="1200" dirty="0" smtClean="0">
                <a:solidFill>
                  <a:schemeClr val="tx1"/>
                </a:solidFill>
                <a:latin typeface="+mn-lt"/>
                <a:ea typeface="+mn-ea"/>
                <a:cs typeface="+mn-cs"/>
              </a:rPr>
              <a:t> are in place.</a:t>
            </a:r>
          </a:p>
          <a:p>
            <a:endParaRPr lang="cs-CZ" sz="1200" b="0" kern="1200" dirty="0" smtClean="0">
              <a:solidFill>
                <a:schemeClr val="tx1"/>
              </a:solidFill>
              <a:latin typeface="+mn-lt"/>
              <a:ea typeface="+mn-ea"/>
              <a:cs typeface="+mn-cs"/>
            </a:endParaRPr>
          </a:p>
          <a:p>
            <a:r>
              <a:rPr lang="cs-CZ" sz="1200" b="0" kern="1200" dirty="0" err="1" smtClean="0">
                <a:solidFill>
                  <a:schemeClr val="tx1"/>
                </a:solidFill>
                <a:latin typeface="+mn-lt"/>
                <a:ea typeface="+mn-ea"/>
                <a:cs typeface="+mn-cs"/>
              </a:rPr>
              <a:t>Please</a:t>
            </a:r>
            <a:r>
              <a:rPr lang="cs-CZ" sz="1200" b="0" kern="1200" dirty="0" smtClean="0">
                <a:solidFill>
                  <a:schemeClr val="tx1"/>
                </a:solidFill>
                <a:latin typeface="+mn-lt"/>
                <a:ea typeface="+mn-ea"/>
                <a:cs typeface="+mn-cs"/>
              </a:rPr>
              <a:t> make </a:t>
            </a:r>
            <a:r>
              <a:rPr lang="cs-CZ" sz="1200" b="0" kern="1200" dirty="0" err="1" smtClean="0">
                <a:solidFill>
                  <a:schemeClr val="tx1"/>
                </a:solidFill>
                <a:latin typeface="+mn-lt"/>
                <a:ea typeface="+mn-ea"/>
                <a:cs typeface="+mn-cs"/>
              </a:rPr>
              <a:t>note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of</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telescopes</a:t>
            </a:r>
            <a:r>
              <a:rPr lang="cs-CZ" sz="1200" b="0" kern="1200" dirty="0" smtClean="0">
                <a:solidFill>
                  <a:schemeClr val="tx1"/>
                </a:solidFill>
                <a:latin typeface="+mn-lt"/>
                <a:ea typeface="+mn-ea"/>
                <a:cs typeface="+mn-cs"/>
              </a:rPr>
              <a:t> and </a:t>
            </a:r>
            <a:r>
              <a:rPr lang="cs-CZ" sz="1200" b="0" kern="1200" dirty="0" err="1" smtClean="0">
                <a:solidFill>
                  <a:schemeClr val="tx1"/>
                </a:solidFill>
                <a:latin typeface="+mn-lt"/>
                <a:ea typeface="+mn-ea"/>
                <a:cs typeface="+mn-cs"/>
              </a:rPr>
              <a:t>the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mounts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damaged</a:t>
            </a:r>
            <a:r>
              <a:rPr lang="cs-CZ" sz="1200" b="0" kern="1200" dirty="0" smtClean="0">
                <a:solidFill>
                  <a:schemeClr val="tx1"/>
                </a:solidFill>
                <a:latin typeface="+mn-lt"/>
                <a:ea typeface="+mn-ea"/>
                <a:cs typeface="+mn-cs"/>
              </a:rPr>
              <a:t>/</a:t>
            </a:r>
            <a:r>
              <a:rPr lang="cs-CZ" sz="1200" b="0" kern="1200" dirty="0" err="1" smtClean="0">
                <a:solidFill>
                  <a:schemeClr val="tx1"/>
                </a:solidFill>
                <a:latin typeface="+mn-lt"/>
                <a:ea typeface="+mn-ea"/>
                <a:cs typeface="+mn-cs"/>
              </a:rPr>
              <a:t>lost</a:t>
            </a:r>
            <a:r>
              <a:rPr lang="cs-CZ" sz="1200" b="0" kern="1200" dirty="0" smtClean="0">
                <a:solidFill>
                  <a:schemeClr val="tx1"/>
                </a:solidFill>
                <a:latin typeface="+mn-lt"/>
                <a:ea typeface="+mn-ea"/>
                <a:cs typeface="+mn-cs"/>
              </a:rPr>
              <a:t>/stolen, and </a:t>
            </a:r>
            <a:r>
              <a:rPr lang="cs-CZ" sz="1200" b="0" kern="1200" dirty="0" err="1" smtClean="0">
                <a:solidFill>
                  <a:schemeClr val="tx1"/>
                </a:solidFill>
                <a:latin typeface="+mn-lt"/>
                <a:ea typeface="+mn-ea"/>
                <a:cs typeface="+mn-cs"/>
              </a:rPr>
              <a:t>feel</a:t>
            </a:r>
            <a:r>
              <a:rPr lang="cs-CZ" sz="1200" b="0" kern="1200" dirty="0" smtClean="0">
                <a:solidFill>
                  <a:schemeClr val="tx1"/>
                </a:solidFill>
                <a:latin typeface="+mn-lt"/>
                <a:ea typeface="+mn-ea"/>
                <a:cs typeface="+mn-cs"/>
              </a:rPr>
              <a:t> free to post </a:t>
            </a:r>
            <a:r>
              <a:rPr lang="cs-CZ" sz="1200" b="0" kern="1200" dirty="0" err="1" smtClean="0">
                <a:solidFill>
                  <a:schemeClr val="tx1"/>
                </a:solidFill>
                <a:latin typeface="+mn-lt"/>
                <a:ea typeface="+mn-ea"/>
                <a:cs typeface="+mn-cs"/>
              </a:rPr>
              <a:t>or</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circulate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this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information</a:t>
            </a:r>
            <a:r>
              <a:rPr lang="cs-CZ" sz="1200" b="0" kern="1200" dirty="0" smtClean="0">
                <a:solidFill>
                  <a:schemeClr val="tx1"/>
                </a:solidFill>
                <a:latin typeface="+mn-lt"/>
                <a:ea typeface="+mn-ea"/>
                <a:cs typeface="+mn-cs"/>
              </a:rPr>
              <a:t> and </a:t>
            </a:r>
            <a:r>
              <a:rPr lang="cs-CZ" sz="1200" b="0" kern="1200" dirty="0" err="1" smtClean="0">
                <a:solidFill>
                  <a:schemeClr val="tx1"/>
                </a:solidFill>
                <a:latin typeface="+mn-lt"/>
                <a:ea typeface="+mn-ea"/>
                <a:cs typeface="+mn-cs"/>
              </a:rPr>
              <a:t>be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aware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if</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you</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scour</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any</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auction</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sites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Craig's</a:t>
            </a:r>
            <a:r>
              <a:rPr lang="cs-CZ" sz="1200" b="0" kern="1200" dirty="0" smtClean="0">
                <a:solidFill>
                  <a:schemeClr val="tx1"/>
                </a:solidFill>
                <a:latin typeface="+mn-lt"/>
                <a:ea typeface="+mn-ea"/>
                <a:cs typeface="+mn-cs"/>
              </a:rPr>
              <a:t> List, </a:t>
            </a:r>
            <a:r>
              <a:rPr lang="cs-CZ" sz="1200" b="0" kern="1200" dirty="0" err="1" smtClean="0">
                <a:solidFill>
                  <a:schemeClr val="tx1"/>
                </a:solidFill>
                <a:latin typeface="+mn-lt"/>
                <a:ea typeface="+mn-ea"/>
                <a:cs typeface="+mn-cs"/>
              </a:rPr>
              <a:t>Astromart</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etc</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Also</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note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the</a:t>
            </a:r>
            <a:r>
              <a:rPr lang="cs-CZ" sz="1200" b="0" kern="1200" dirty="0" smtClean="0">
                <a:solidFill>
                  <a:schemeClr val="tx1"/>
                </a:solidFill>
                <a:latin typeface="+mn-lt"/>
                <a:ea typeface="+mn-ea"/>
                <a:cs typeface="+mn-cs"/>
              </a:rPr>
              <a:t> stolen </a:t>
            </a:r>
            <a:r>
              <a:rPr lang="cs-CZ" sz="1200" b="0" kern="1200" dirty="0" err="1" smtClean="0">
                <a:solidFill>
                  <a:schemeClr val="tx1"/>
                </a:solidFill>
                <a:latin typeface="+mn-lt"/>
                <a:ea typeface="+mn-ea"/>
                <a:cs typeface="+mn-cs"/>
              </a:rPr>
              <a:t>telescopes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were</a:t>
            </a:r>
            <a:r>
              <a:rPr lang="cs-CZ" sz="1200" b="0" kern="1200" dirty="0" smtClean="0">
                <a:solidFill>
                  <a:schemeClr val="tx1"/>
                </a:solidFill>
                <a:latin typeface="+mn-lt"/>
                <a:ea typeface="+mn-ea"/>
                <a:cs typeface="+mn-cs"/>
              </a:rPr>
              <a:t> not </a:t>
            </a:r>
            <a:r>
              <a:rPr lang="cs-CZ" sz="1200" b="0" kern="1200" dirty="0" err="1" smtClean="0">
                <a:solidFill>
                  <a:schemeClr val="tx1"/>
                </a:solidFill>
                <a:latin typeface="+mn-lt"/>
                <a:ea typeface="+mn-ea"/>
                <a:cs typeface="+mn-cs"/>
              </a:rPr>
              <a:t>furnished</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with</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eyepieces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or</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other</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common</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accessories</a:t>
            </a:r>
            <a:r>
              <a:rPr lang="cs-CZ" sz="1200" b="0" kern="1200" dirty="0" smtClean="0">
                <a:solidFill>
                  <a:schemeClr val="tx1"/>
                </a:solidFill>
                <a:latin typeface="+mn-lt"/>
                <a:ea typeface="+mn-ea"/>
                <a:cs typeface="+mn-cs"/>
              </a:rPr>
              <a:t>, and </a:t>
            </a:r>
            <a:r>
              <a:rPr lang="cs-CZ" sz="1200" b="0" kern="1200" dirty="0" err="1" smtClean="0">
                <a:solidFill>
                  <a:schemeClr val="tx1"/>
                </a:solidFill>
                <a:latin typeface="+mn-lt"/>
                <a:ea typeface="+mn-ea"/>
                <a:cs typeface="+mn-cs"/>
              </a:rPr>
              <a:t>some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without</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even</a:t>
            </a:r>
            <a:r>
              <a:rPr lang="cs-CZ" sz="1200" b="0" kern="1200" dirty="0" smtClean="0">
                <a:solidFill>
                  <a:schemeClr val="tx1"/>
                </a:solidFill>
                <a:latin typeface="+mn-lt"/>
                <a:ea typeface="+mn-ea"/>
                <a:cs typeface="+mn-cs"/>
              </a:rPr>
              <a:t> a 2" </a:t>
            </a:r>
            <a:r>
              <a:rPr lang="cs-CZ" sz="1200" b="0" kern="1200" dirty="0" err="1" smtClean="0">
                <a:solidFill>
                  <a:schemeClr val="tx1"/>
                </a:solidFill>
                <a:latin typeface="+mn-lt"/>
                <a:ea typeface="+mn-ea"/>
                <a:cs typeface="+mn-cs"/>
              </a:rPr>
              <a:t>diagonal</a:t>
            </a:r>
            <a:r>
              <a:rPr lang="cs-CZ" sz="1200" b="0" kern="1200" dirty="0" smtClean="0">
                <a:solidFill>
                  <a:schemeClr val="tx1"/>
                </a:solidFill>
                <a:latin typeface="+mn-lt"/>
                <a:ea typeface="+mn-ea"/>
                <a:cs typeface="+mn-cs"/>
              </a:rPr>
              <a:t>. Most </a:t>
            </a:r>
            <a:r>
              <a:rPr lang="cs-CZ" sz="1200" b="0" kern="1200" dirty="0" err="1" smtClean="0">
                <a:solidFill>
                  <a:schemeClr val="tx1"/>
                </a:solidFill>
                <a:latin typeface="+mn-lt"/>
                <a:ea typeface="+mn-ea"/>
                <a:cs typeface="+mn-cs"/>
              </a:rPr>
              <a:t>telescopes</a:t>
            </a:r>
            <a:r>
              <a:rPr lang="cs-CZ" sz="1200" b="0" kern="1200" dirty="0" smtClean="0">
                <a:solidFill>
                  <a:schemeClr val="tx1"/>
                </a:solidFill>
                <a:latin typeface="+mn-lt"/>
                <a:ea typeface="+mn-ea"/>
                <a:cs typeface="+mn-cs"/>
              </a:rPr>
              <a:t> stolen </a:t>
            </a:r>
            <a:r>
              <a:rPr lang="cs-CZ" sz="1200" b="0" kern="1200" dirty="0" err="1" smtClean="0">
                <a:solidFill>
                  <a:schemeClr val="tx1"/>
                </a:solidFill>
                <a:latin typeface="+mn-lt"/>
                <a:ea typeface="+mn-ea"/>
                <a:cs typeface="+mn-cs"/>
              </a:rPr>
              <a:t>lack</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their</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carrying</a:t>
            </a:r>
            <a:r>
              <a:rPr lang="cs-CZ" sz="1200" b="0" kern="1200" dirty="0" smtClean="0">
                <a:solidFill>
                  <a:schemeClr val="tx1"/>
                </a:solidFill>
                <a:latin typeface="+mn-lt"/>
                <a:ea typeface="+mn-ea"/>
                <a:cs typeface="+mn-cs"/>
              </a:rPr>
              <a:t> case, </a:t>
            </a:r>
            <a:r>
              <a:rPr lang="cs-CZ" sz="1200" b="0" kern="1200" dirty="0" err="1" smtClean="0">
                <a:solidFill>
                  <a:schemeClr val="tx1"/>
                </a:solidFill>
                <a:latin typeface="+mn-lt"/>
                <a:ea typeface="+mn-ea"/>
                <a:cs typeface="+mn-cs"/>
              </a:rPr>
              <a:t>while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TeleVue</a:t>
            </a:r>
            <a:r>
              <a:rPr lang="cs-CZ" sz="1200" b="0" kern="1200" dirty="0" smtClean="0">
                <a:solidFill>
                  <a:schemeClr val="tx1"/>
                </a:solidFill>
                <a:latin typeface="+mn-lt"/>
                <a:ea typeface="+mn-ea"/>
                <a:cs typeface="+mn-cs"/>
              </a:rPr>
              <a:t> 85 </a:t>
            </a:r>
            <a:r>
              <a:rPr lang="cs-CZ" sz="1200" b="0" kern="1200" dirty="0" err="1" smtClean="0">
                <a:solidFill>
                  <a:schemeClr val="tx1"/>
                </a:solidFill>
                <a:latin typeface="+mn-lt"/>
                <a:ea typeface="+mn-ea"/>
                <a:cs typeface="+mn-cs"/>
              </a:rPr>
              <a:t>was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taken</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with</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its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carrying</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bag</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complete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with</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registration</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card</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tripods</a:t>
            </a:r>
            <a:r>
              <a:rPr lang="cs-CZ" sz="1200" b="0" kern="1200" dirty="0" smtClean="0">
                <a:solidFill>
                  <a:schemeClr val="tx1"/>
                </a:solidFill>
                <a:latin typeface="+mn-lt"/>
                <a:ea typeface="+mn-ea"/>
                <a:cs typeface="+mn-cs"/>
              </a:rPr>
              <a:t> and </a:t>
            </a:r>
            <a:r>
              <a:rPr lang="cs-CZ" sz="1200" b="0" kern="1200" dirty="0" err="1" smtClean="0">
                <a:solidFill>
                  <a:schemeClr val="tx1"/>
                </a:solidFill>
                <a:latin typeface="+mn-lt"/>
                <a:ea typeface="+mn-ea"/>
                <a:cs typeface="+mn-cs"/>
              </a:rPr>
              <a:t>telescopes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may</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have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been</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damaged</a:t>
            </a:r>
            <a:r>
              <a:rPr lang="cs-CZ" sz="1200" b="0" kern="1200" dirty="0" smtClean="0">
                <a:solidFill>
                  <a:schemeClr val="tx1"/>
                </a:solidFill>
                <a:latin typeface="+mn-lt"/>
                <a:ea typeface="+mn-ea"/>
                <a:cs typeface="+mn-cs"/>
              </a:rPr>
              <a:t> as </a:t>
            </a:r>
            <a:r>
              <a:rPr lang="cs-CZ" sz="1200" b="0" kern="1200" dirty="0" err="1" smtClean="0">
                <a:solidFill>
                  <a:schemeClr val="tx1"/>
                </a:solidFill>
                <a:latin typeface="+mn-lt"/>
                <a:ea typeface="+mn-ea"/>
                <a:cs typeface="+mn-cs"/>
              </a:rPr>
              <a:t>they</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were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hastily</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removed</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from</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showroom</a:t>
            </a:r>
            <a:r>
              <a:rPr lang="cs-CZ" sz="1200" b="0" kern="1200" dirty="0" smtClean="0">
                <a:solidFill>
                  <a:schemeClr val="tx1"/>
                </a:solidFill>
                <a:latin typeface="+mn-lt"/>
                <a:ea typeface="+mn-ea"/>
                <a:cs typeface="+mn-cs"/>
              </a:rPr>
              <a:t>.</a:t>
            </a:r>
          </a:p>
          <a:p>
            <a:endParaRPr lang="cs-CZ" sz="1200" b="0" kern="1200" dirty="0" smtClean="0">
              <a:solidFill>
                <a:schemeClr val="tx1"/>
              </a:solidFill>
              <a:latin typeface="+mn-lt"/>
              <a:ea typeface="+mn-ea"/>
              <a:cs typeface="+mn-cs"/>
            </a:endParaRPr>
          </a:p>
          <a:p>
            <a:r>
              <a:rPr lang="cs-CZ" sz="1200" b="0" kern="1200" dirty="0" smtClean="0">
                <a:solidFill>
                  <a:schemeClr val="tx1"/>
                </a:solidFill>
                <a:latin typeface="+mn-lt"/>
                <a:ea typeface="+mn-ea"/>
                <a:cs typeface="+mn-cs"/>
              </a:rPr>
              <a:t>1. Astro-</a:t>
            </a:r>
            <a:r>
              <a:rPr lang="cs-CZ" sz="1200" b="0" kern="1200" dirty="0" err="1" smtClean="0">
                <a:solidFill>
                  <a:schemeClr val="tx1"/>
                </a:solidFill>
                <a:latin typeface="+mn-lt"/>
                <a:ea typeface="+mn-ea"/>
                <a:cs typeface="+mn-cs"/>
              </a:rPr>
              <a:t>Physics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Telescope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Refractor</a:t>
            </a:r>
            <a:r>
              <a:rPr lang="cs-CZ" sz="1200" b="0" kern="1200" dirty="0" smtClean="0">
                <a:solidFill>
                  <a:schemeClr val="tx1"/>
                </a:solidFill>
                <a:latin typeface="+mn-lt"/>
                <a:ea typeface="+mn-ea"/>
                <a:cs typeface="+mn-cs"/>
              </a:rPr>
              <a:t>, 105mm, </a:t>
            </a:r>
            <a:r>
              <a:rPr lang="cs-CZ" sz="1200" b="0" kern="1200" dirty="0" err="1" smtClean="0">
                <a:solidFill>
                  <a:schemeClr val="tx1"/>
                </a:solidFill>
                <a:latin typeface="+mn-lt"/>
                <a:ea typeface="+mn-ea"/>
                <a:cs typeface="+mn-cs"/>
              </a:rPr>
              <a:t>Apochromat</a:t>
            </a:r>
            <a:r>
              <a:rPr lang="cs-CZ" sz="1200" b="0" kern="1200" dirty="0" smtClean="0">
                <a:solidFill>
                  <a:schemeClr val="tx1"/>
                </a:solidFill>
                <a:latin typeface="+mn-lt"/>
                <a:ea typeface="+mn-ea"/>
                <a:cs typeface="+mn-cs"/>
              </a:rPr>
              <a:t>, Model "</a:t>
            </a:r>
            <a:r>
              <a:rPr lang="cs-CZ" sz="1200" b="0" kern="1200" dirty="0" err="1" smtClean="0">
                <a:solidFill>
                  <a:schemeClr val="tx1"/>
                </a:solidFill>
                <a:latin typeface="+mn-lt"/>
                <a:ea typeface="+mn-ea"/>
                <a:cs typeface="+mn-cs"/>
              </a:rPr>
              <a:t>Traveler</a:t>
            </a:r>
            <a:r>
              <a:rPr lang="cs-CZ" sz="1200" b="0" kern="1200" dirty="0" smtClean="0">
                <a:solidFill>
                  <a:schemeClr val="tx1"/>
                </a:solidFill>
                <a:latin typeface="+mn-lt"/>
                <a:ea typeface="+mn-ea"/>
                <a:cs typeface="+mn-cs"/>
              </a:rPr>
              <a:t>", 4.14" f/6, </a:t>
            </a:r>
            <a:r>
              <a:rPr lang="cs-CZ" sz="1200" b="0" kern="1200" dirty="0" err="1" smtClean="0">
                <a:solidFill>
                  <a:schemeClr val="tx1"/>
                </a:solidFill>
                <a:latin typeface="+mn-lt"/>
                <a:ea typeface="+mn-ea"/>
                <a:cs typeface="+mn-cs"/>
              </a:rPr>
              <a:t>one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of</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two</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prototypes</a:t>
            </a:r>
            <a:r>
              <a:rPr lang="cs-CZ" sz="1200" b="0" kern="1200" dirty="0" smtClean="0">
                <a:solidFill>
                  <a:schemeClr val="tx1"/>
                </a:solidFill>
                <a:latin typeface="+mn-lt"/>
                <a:ea typeface="+mn-ea"/>
                <a:cs typeface="+mn-cs"/>
              </a:rPr>
              <a:t> (NO SERIAL NUMBER), </a:t>
            </a:r>
            <a:r>
              <a:rPr lang="cs-CZ" sz="1200" b="0" kern="1200" dirty="0" err="1" smtClean="0">
                <a:solidFill>
                  <a:schemeClr val="tx1"/>
                </a:solidFill>
                <a:latin typeface="+mn-lt"/>
                <a:ea typeface="+mn-ea"/>
                <a:cs typeface="+mn-cs"/>
              </a:rPr>
              <a:t>acquired</a:t>
            </a:r>
            <a:r>
              <a:rPr lang="cs-CZ" sz="1200" b="0" kern="1200" dirty="0" smtClean="0">
                <a:solidFill>
                  <a:schemeClr val="tx1"/>
                </a:solidFill>
                <a:latin typeface="+mn-lt"/>
                <a:ea typeface="+mn-ea"/>
                <a:cs typeface="+mn-cs"/>
              </a:rPr>
              <a:t> 8/30/91 (STOLEN)</a:t>
            </a:r>
          </a:p>
          <a:p>
            <a:endParaRPr lang="cs-CZ" sz="1200" b="0" kern="1200" dirty="0" smtClean="0">
              <a:solidFill>
                <a:schemeClr val="tx1"/>
              </a:solidFill>
              <a:latin typeface="+mn-lt"/>
              <a:ea typeface="+mn-ea"/>
              <a:cs typeface="+mn-cs"/>
            </a:endParaRPr>
          </a:p>
          <a:p>
            <a:r>
              <a:rPr lang="cs-CZ" sz="1200" b="0" kern="1200" dirty="0" smtClean="0">
                <a:solidFill>
                  <a:schemeClr val="tx1"/>
                </a:solidFill>
                <a:latin typeface="+mn-lt"/>
                <a:ea typeface="+mn-ea"/>
                <a:cs typeface="+mn-cs"/>
              </a:rPr>
              <a:t>2. Astro-</a:t>
            </a:r>
            <a:r>
              <a:rPr lang="cs-CZ" sz="1200" b="0" kern="1200" dirty="0" err="1" smtClean="0">
                <a:solidFill>
                  <a:schemeClr val="tx1"/>
                </a:solidFill>
                <a:latin typeface="+mn-lt"/>
                <a:ea typeface="+mn-ea"/>
                <a:cs typeface="+mn-cs"/>
              </a:rPr>
              <a:t>Physics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Telescope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Refractor</a:t>
            </a:r>
            <a:r>
              <a:rPr lang="cs-CZ" sz="1200" b="0" kern="1200" dirty="0" smtClean="0">
                <a:solidFill>
                  <a:schemeClr val="tx1"/>
                </a:solidFill>
                <a:latin typeface="+mn-lt"/>
                <a:ea typeface="+mn-ea"/>
                <a:cs typeface="+mn-cs"/>
              </a:rPr>
              <a:t>, Model "130 EDF", S/N 130EDF01 (</a:t>
            </a:r>
            <a:r>
              <a:rPr lang="cs-CZ" sz="1200" b="0" kern="1200" dirty="0" err="1" smtClean="0">
                <a:solidFill>
                  <a:schemeClr val="tx1"/>
                </a:solidFill>
                <a:latin typeface="+mn-lt"/>
                <a:ea typeface="+mn-ea"/>
                <a:cs typeface="+mn-cs"/>
              </a:rPr>
              <a:t>the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first</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production</a:t>
            </a:r>
            <a:r>
              <a:rPr lang="cs-CZ" sz="1200" b="0" kern="1200" dirty="0" smtClean="0">
                <a:solidFill>
                  <a:schemeClr val="tx1"/>
                </a:solidFill>
                <a:latin typeface="+mn-lt"/>
                <a:ea typeface="+mn-ea"/>
                <a:cs typeface="+mn-cs"/>
              </a:rPr>
              <a:t> 130 EDF </a:t>
            </a:r>
            <a:r>
              <a:rPr lang="cs-CZ" sz="1200" b="0" kern="1200" dirty="0" err="1" smtClean="0">
                <a:solidFill>
                  <a:schemeClr val="tx1"/>
                </a:solidFill>
                <a:latin typeface="+mn-lt"/>
                <a:ea typeface="+mn-ea"/>
                <a:cs typeface="+mn-cs"/>
              </a:rPr>
              <a:t>telescope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Apochromat</a:t>
            </a:r>
            <a:r>
              <a:rPr lang="cs-CZ" sz="1200" b="0" kern="1200" dirty="0" smtClean="0">
                <a:solidFill>
                  <a:schemeClr val="tx1"/>
                </a:solidFill>
                <a:latin typeface="+mn-lt"/>
                <a:ea typeface="+mn-ea"/>
                <a:cs typeface="+mn-cs"/>
              </a:rPr>
              <a:t> 5.1 </a:t>
            </a:r>
            <a:r>
              <a:rPr lang="cs-CZ" sz="1200" b="0" kern="1200" dirty="0" err="1" smtClean="0">
                <a:solidFill>
                  <a:schemeClr val="tx1"/>
                </a:solidFill>
                <a:latin typeface="+mn-lt"/>
                <a:ea typeface="+mn-ea"/>
                <a:cs typeface="+mn-cs"/>
              </a:rPr>
              <a:t>inch</a:t>
            </a:r>
            <a:r>
              <a:rPr lang="cs-CZ" sz="1200" b="0" kern="1200" dirty="0" smtClean="0">
                <a:solidFill>
                  <a:schemeClr val="tx1"/>
                </a:solidFill>
                <a:latin typeface="+mn-lt"/>
                <a:ea typeface="+mn-ea"/>
                <a:cs typeface="+mn-cs"/>
              </a:rPr>
              <a:t> f/6 130mm EDF, </a:t>
            </a:r>
            <a:r>
              <a:rPr lang="cs-CZ" sz="1200" b="0" kern="1200" dirty="0" err="1" smtClean="0">
                <a:solidFill>
                  <a:schemeClr val="tx1"/>
                </a:solidFill>
                <a:latin typeface="+mn-lt"/>
                <a:ea typeface="+mn-ea"/>
                <a:cs typeface="+mn-cs"/>
              </a:rPr>
              <a:t>acquired</a:t>
            </a:r>
            <a:r>
              <a:rPr lang="cs-CZ" sz="1200" b="0" kern="1200" dirty="0" smtClean="0">
                <a:solidFill>
                  <a:schemeClr val="tx1"/>
                </a:solidFill>
                <a:latin typeface="+mn-lt"/>
                <a:ea typeface="+mn-ea"/>
                <a:cs typeface="+mn-cs"/>
              </a:rPr>
              <a:t> 2/27/1995 (STOLEN)</a:t>
            </a:r>
          </a:p>
          <a:p>
            <a:endParaRPr lang="cs-CZ" sz="1200" b="0" kern="1200" dirty="0" smtClean="0">
              <a:solidFill>
                <a:schemeClr val="tx1"/>
              </a:solidFill>
              <a:latin typeface="+mn-lt"/>
              <a:ea typeface="+mn-ea"/>
              <a:cs typeface="+mn-cs"/>
            </a:endParaRPr>
          </a:p>
          <a:p>
            <a:r>
              <a:rPr lang="cs-CZ" sz="1200" b="0" kern="1200" dirty="0" smtClean="0">
                <a:solidFill>
                  <a:schemeClr val="tx1"/>
                </a:solidFill>
                <a:latin typeface="+mn-lt"/>
                <a:ea typeface="+mn-ea"/>
                <a:cs typeface="+mn-cs"/>
              </a:rPr>
              <a:t>3. Astro-</a:t>
            </a:r>
            <a:r>
              <a:rPr lang="cs-CZ" sz="1200" b="0" kern="1200" dirty="0" err="1" smtClean="0">
                <a:solidFill>
                  <a:schemeClr val="tx1"/>
                </a:solidFill>
                <a:latin typeface="+mn-lt"/>
                <a:ea typeface="+mn-ea"/>
                <a:cs typeface="+mn-cs"/>
              </a:rPr>
              <a:t>Physics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German</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Equatorial</a:t>
            </a:r>
            <a:r>
              <a:rPr lang="cs-CZ" sz="1200" b="0" kern="1200" dirty="0" smtClean="0">
                <a:solidFill>
                  <a:schemeClr val="tx1"/>
                </a:solidFill>
                <a:latin typeface="+mn-lt"/>
                <a:ea typeface="+mn-ea"/>
                <a:cs typeface="+mn-cs"/>
              </a:rPr>
              <a:t> Mount, Model 400QMD </a:t>
            </a:r>
            <a:r>
              <a:rPr lang="cs-CZ" sz="1200" b="0" kern="1200" dirty="0" err="1" smtClean="0">
                <a:solidFill>
                  <a:schemeClr val="tx1"/>
                </a:solidFill>
                <a:latin typeface="+mn-lt"/>
                <a:ea typeface="+mn-ea"/>
                <a:cs typeface="+mn-cs"/>
              </a:rPr>
              <a:t>German</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Equatorial</a:t>
            </a:r>
            <a:r>
              <a:rPr lang="cs-CZ" sz="1200" b="0" kern="1200" dirty="0" smtClean="0">
                <a:solidFill>
                  <a:schemeClr val="tx1"/>
                </a:solidFill>
                <a:latin typeface="+mn-lt"/>
                <a:ea typeface="+mn-ea"/>
                <a:cs typeface="+mn-cs"/>
              </a:rPr>
              <a:t> Mount </a:t>
            </a:r>
            <a:r>
              <a:rPr lang="cs-CZ" sz="1200" b="0" kern="1200" dirty="0" err="1" smtClean="0">
                <a:solidFill>
                  <a:schemeClr val="tx1"/>
                </a:solidFill>
                <a:latin typeface="+mn-lt"/>
                <a:ea typeface="+mn-ea"/>
                <a:cs typeface="+mn-cs"/>
              </a:rPr>
              <a:t>Head</a:t>
            </a:r>
            <a:r>
              <a:rPr lang="cs-CZ" sz="1200" b="0" kern="1200" dirty="0" smtClean="0">
                <a:solidFill>
                  <a:schemeClr val="tx1"/>
                </a:solidFill>
                <a:latin typeface="+mn-lt"/>
                <a:ea typeface="+mn-ea"/>
                <a:cs typeface="+mn-cs"/>
              </a:rPr>
              <a:t> SN400002C </a:t>
            </a:r>
            <a:r>
              <a:rPr lang="cs-CZ" sz="1200" b="0" kern="1200" dirty="0" err="1" smtClean="0">
                <a:solidFill>
                  <a:schemeClr val="tx1"/>
                </a:solidFill>
                <a:latin typeface="+mn-lt"/>
                <a:ea typeface="+mn-ea"/>
                <a:cs typeface="+mn-cs"/>
              </a:rPr>
              <a:t>includes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Encoder</a:t>
            </a:r>
            <a:r>
              <a:rPr lang="cs-CZ" sz="1200" b="0" kern="1200" dirty="0" smtClean="0">
                <a:solidFill>
                  <a:schemeClr val="tx1"/>
                </a:solidFill>
                <a:latin typeface="+mn-lt"/>
                <a:ea typeface="+mn-ea"/>
                <a:cs typeface="+mn-cs"/>
              </a:rPr>
              <a:t> Set, NGC-MAX CPU, 8" </a:t>
            </a:r>
            <a:r>
              <a:rPr lang="cs-CZ" sz="1200" b="0" kern="1200" dirty="0" err="1" smtClean="0">
                <a:solidFill>
                  <a:schemeClr val="tx1"/>
                </a:solidFill>
                <a:latin typeface="+mn-lt"/>
                <a:ea typeface="+mn-ea"/>
                <a:cs typeface="+mn-cs"/>
              </a:rPr>
              <a:t>Dovetail</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Saddle</a:t>
            </a:r>
            <a:r>
              <a:rPr lang="cs-CZ" sz="1200" b="0" kern="1200" dirty="0" smtClean="0">
                <a:solidFill>
                  <a:schemeClr val="tx1"/>
                </a:solidFill>
                <a:latin typeface="+mn-lt"/>
                <a:ea typeface="+mn-ea"/>
                <a:cs typeface="+mn-cs"/>
              </a:rPr>
              <a:t>, 'V' </a:t>
            </a:r>
            <a:r>
              <a:rPr lang="cs-CZ" sz="1200" b="0" kern="1200" dirty="0" err="1" smtClean="0">
                <a:solidFill>
                  <a:schemeClr val="tx1"/>
                </a:solidFill>
                <a:latin typeface="+mn-lt"/>
                <a:ea typeface="+mn-ea"/>
                <a:cs typeface="+mn-cs"/>
              </a:rPr>
              <a:t>Series</a:t>
            </a:r>
            <a:r>
              <a:rPr lang="cs-CZ" sz="1200" b="0" kern="1200" dirty="0" smtClean="0">
                <a:solidFill>
                  <a:schemeClr val="tx1"/>
                </a:solidFill>
                <a:latin typeface="+mn-lt"/>
                <a:ea typeface="+mn-ea"/>
                <a:cs typeface="+mn-cs"/>
              </a:rPr>
              <a:t>, Model AWT </a:t>
            </a:r>
            <a:r>
              <a:rPr lang="cs-CZ" sz="1200" b="0" kern="1200" dirty="0" err="1" smtClean="0">
                <a:solidFill>
                  <a:schemeClr val="tx1"/>
                </a:solidFill>
                <a:latin typeface="+mn-lt"/>
                <a:ea typeface="+mn-ea"/>
                <a:cs typeface="+mn-cs"/>
              </a:rPr>
              <a:t>Wood</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Field</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Tripod</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Adjustable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Height</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with</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Pier</a:t>
            </a:r>
            <a:r>
              <a:rPr lang="cs-CZ" sz="1200" b="0" kern="1200" dirty="0" smtClean="0">
                <a:solidFill>
                  <a:schemeClr val="tx1"/>
                </a:solidFill>
                <a:latin typeface="+mn-lt"/>
                <a:ea typeface="+mn-ea"/>
                <a:cs typeface="+mn-cs"/>
              </a:rPr>
              <a:t> Adapter </a:t>
            </a:r>
            <a:r>
              <a:rPr lang="cs-CZ" sz="1200" b="0" kern="1200" dirty="0" err="1" smtClean="0">
                <a:solidFill>
                  <a:schemeClr val="tx1"/>
                </a:solidFill>
                <a:latin typeface="+mn-lt"/>
                <a:ea typeface="+mn-ea"/>
                <a:cs typeface="+mn-cs"/>
              </a:rPr>
              <a:t>for</a:t>
            </a:r>
            <a:r>
              <a:rPr lang="cs-CZ" sz="1200" b="0" kern="1200" dirty="0" smtClean="0">
                <a:solidFill>
                  <a:schemeClr val="tx1"/>
                </a:solidFill>
                <a:latin typeface="+mn-lt"/>
                <a:ea typeface="+mn-ea"/>
                <a:cs typeface="+mn-cs"/>
              </a:rPr>
              <a:t> 400/600 </a:t>
            </a:r>
            <a:r>
              <a:rPr lang="cs-CZ" sz="1200" b="0" kern="1200" dirty="0" err="1" smtClean="0">
                <a:solidFill>
                  <a:schemeClr val="tx1"/>
                </a:solidFill>
                <a:latin typeface="+mn-lt"/>
                <a:ea typeface="+mn-ea"/>
                <a:cs typeface="+mn-cs"/>
              </a:rPr>
              <a:t>Mounts</a:t>
            </a:r>
            <a:r>
              <a:rPr lang="cs-CZ" sz="1200" b="0" kern="1200" dirty="0" smtClean="0">
                <a:solidFill>
                  <a:schemeClr val="tx1"/>
                </a:solidFill>
                <a:latin typeface="+mn-lt"/>
                <a:ea typeface="+mn-ea"/>
                <a:cs typeface="+mn-cs"/>
              </a:rPr>
              <a:t>, 6 lb. </a:t>
            </a:r>
            <a:r>
              <a:rPr lang="cs-CZ" sz="1200" b="0" kern="1200" dirty="0" err="1" smtClean="0">
                <a:solidFill>
                  <a:schemeClr val="tx1"/>
                </a:solidFill>
                <a:latin typeface="+mn-lt"/>
                <a:ea typeface="+mn-ea"/>
                <a:cs typeface="+mn-cs"/>
              </a:rPr>
              <a:t>Stainless</a:t>
            </a:r>
            <a:r>
              <a:rPr lang="cs-CZ" sz="1200" b="0" kern="1200" dirty="0" smtClean="0">
                <a:solidFill>
                  <a:schemeClr val="tx1"/>
                </a:solidFill>
                <a:latin typeface="+mn-lt"/>
                <a:ea typeface="+mn-ea"/>
                <a:cs typeface="+mn-cs"/>
              </a:rPr>
              <a:t> Steel </a:t>
            </a:r>
            <a:r>
              <a:rPr lang="cs-CZ" sz="1200" b="0" kern="1200" dirty="0" err="1" smtClean="0">
                <a:solidFill>
                  <a:schemeClr val="tx1"/>
                </a:solidFill>
                <a:latin typeface="+mn-lt"/>
                <a:ea typeface="+mn-ea"/>
                <a:cs typeface="+mn-cs"/>
              </a:rPr>
              <a:t>Counterweight</a:t>
            </a:r>
            <a:r>
              <a:rPr lang="cs-CZ" sz="1200" b="0" kern="1200" dirty="0" smtClean="0">
                <a:solidFill>
                  <a:schemeClr val="tx1"/>
                </a:solidFill>
                <a:latin typeface="+mn-lt"/>
                <a:ea typeface="+mn-ea"/>
                <a:cs typeface="+mn-cs"/>
              </a:rPr>
              <a:t>, 9 lb. </a:t>
            </a:r>
            <a:r>
              <a:rPr lang="cs-CZ" sz="1200" b="0" kern="1200" dirty="0" err="1" smtClean="0">
                <a:solidFill>
                  <a:schemeClr val="tx1"/>
                </a:solidFill>
                <a:latin typeface="+mn-lt"/>
                <a:ea typeface="+mn-ea"/>
                <a:cs typeface="+mn-cs"/>
              </a:rPr>
              <a:t>Stainless</a:t>
            </a:r>
            <a:r>
              <a:rPr lang="cs-CZ" sz="1200" b="0" kern="1200" dirty="0" smtClean="0">
                <a:solidFill>
                  <a:schemeClr val="tx1"/>
                </a:solidFill>
                <a:latin typeface="+mn-lt"/>
                <a:ea typeface="+mn-ea"/>
                <a:cs typeface="+mn-cs"/>
              </a:rPr>
              <a:t> Steel </a:t>
            </a:r>
            <a:r>
              <a:rPr lang="cs-CZ" sz="1200" b="0" kern="1200" dirty="0" err="1" smtClean="0">
                <a:solidFill>
                  <a:schemeClr val="tx1"/>
                </a:solidFill>
                <a:latin typeface="+mn-lt"/>
                <a:ea typeface="+mn-ea"/>
                <a:cs typeface="+mn-cs"/>
              </a:rPr>
              <a:t>Counterweight</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Slide</a:t>
            </a:r>
            <a:r>
              <a:rPr lang="cs-CZ" sz="1200" b="0" kern="1200" dirty="0" smtClean="0">
                <a:solidFill>
                  <a:schemeClr val="tx1"/>
                </a:solidFill>
                <a:latin typeface="+mn-lt"/>
                <a:ea typeface="+mn-ea"/>
                <a:cs typeface="+mn-cs"/>
              </a:rPr>
              <a:t> Bar, 8" long, V </a:t>
            </a:r>
            <a:r>
              <a:rPr lang="cs-CZ" sz="1200" b="0" kern="1200" dirty="0" err="1" smtClean="0">
                <a:solidFill>
                  <a:schemeClr val="tx1"/>
                </a:solidFill>
                <a:latin typeface="+mn-lt"/>
                <a:ea typeface="+mn-ea"/>
                <a:cs typeface="+mn-cs"/>
              </a:rPr>
              <a:t>series</a:t>
            </a:r>
            <a:r>
              <a:rPr lang="cs-CZ" sz="1200" b="0" kern="1200" dirty="0" smtClean="0">
                <a:solidFill>
                  <a:schemeClr val="tx1"/>
                </a:solidFill>
                <a:latin typeface="+mn-lt"/>
                <a:ea typeface="+mn-ea"/>
                <a:cs typeface="+mn-cs"/>
              </a:rPr>
              <a:t>, 8x50 </a:t>
            </a:r>
            <a:r>
              <a:rPr lang="cs-CZ" sz="1200" b="0" kern="1200" dirty="0" err="1" smtClean="0">
                <a:solidFill>
                  <a:schemeClr val="tx1"/>
                </a:solidFill>
                <a:latin typeface="+mn-lt"/>
                <a:ea typeface="+mn-ea"/>
                <a:cs typeface="+mn-cs"/>
              </a:rPr>
              <a:t>Finder</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telescope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with</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Quick</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Release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Bracket</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for</a:t>
            </a:r>
            <a:r>
              <a:rPr lang="cs-CZ" sz="1200" b="0" kern="1200" dirty="0" smtClean="0">
                <a:solidFill>
                  <a:schemeClr val="tx1"/>
                </a:solidFill>
                <a:latin typeface="+mn-lt"/>
                <a:ea typeface="+mn-ea"/>
                <a:cs typeface="+mn-cs"/>
              </a:rPr>
              <a:t> 8x50 </a:t>
            </a:r>
            <a:r>
              <a:rPr lang="cs-CZ" sz="1200" b="0" kern="1200" dirty="0" err="1" smtClean="0">
                <a:solidFill>
                  <a:schemeClr val="tx1"/>
                </a:solidFill>
                <a:latin typeface="+mn-lt"/>
                <a:ea typeface="+mn-ea"/>
                <a:cs typeface="+mn-cs"/>
              </a:rPr>
              <a:t>Finder</a:t>
            </a:r>
            <a:r>
              <a:rPr lang="cs-CZ" sz="1200" b="0" kern="1200" dirty="0" smtClean="0">
                <a:solidFill>
                  <a:schemeClr val="tx1"/>
                </a:solidFill>
                <a:latin typeface="+mn-lt"/>
                <a:ea typeface="+mn-ea"/>
                <a:cs typeface="+mn-cs"/>
              </a:rPr>
              <a:t>. (STOLEN)</a:t>
            </a:r>
          </a:p>
          <a:p>
            <a:endParaRPr lang="cs-CZ" sz="1200" b="0" kern="1200" dirty="0" smtClean="0">
              <a:solidFill>
                <a:schemeClr val="tx1"/>
              </a:solidFill>
              <a:latin typeface="+mn-lt"/>
              <a:ea typeface="+mn-ea"/>
              <a:cs typeface="+mn-cs"/>
            </a:endParaRPr>
          </a:p>
          <a:p>
            <a:r>
              <a:rPr lang="cs-CZ" sz="1200" b="0" kern="1200" dirty="0" smtClean="0">
                <a:solidFill>
                  <a:schemeClr val="tx1"/>
                </a:solidFill>
                <a:latin typeface="+mn-lt"/>
                <a:ea typeface="+mn-ea"/>
                <a:cs typeface="+mn-cs"/>
              </a:rPr>
              <a:t>4. </a:t>
            </a:r>
            <a:r>
              <a:rPr lang="cs-CZ" sz="1200" b="0" kern="1200" dirty="0" err="1" smtClean="0">
                <a:solidFill>
                  <a:schemeClr val="tx1"/>
                </a:solidFill>
                <a:latin typeface="+mn-lt"/>
                <a:ea typeface="+mn-ea"/>
                <a:cs typeface="+mn-cs"/>
              </a:rPr>
              <a:t>TeleVue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Telescope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Refractor</a:t>
            </a:r>
            <a:r>
              <a:rPr lang="cs-CZ" sz="1200" b="0" kern="1200" dirty="0" smtClean="0">
                <a:solidFill>
                  <a:schemeClr val="tx1"/>
                </a:solidFill>
                <a:latin typeface="+mn-lt"/>
                <a:ea typeface="+mn-ea"/>
                <a:cs typeface="+mn-cs"/>
              </a:rPr>
              <a:t>, 85mm, </a:t>
            </a:r>
            <a:r>
              <a:rPr lang="cs-CZ" sz="1200" b="0" kern="1200" dirty="0" err="1" smtClean="0">
                <a:solidFill>
                  <a:schemeClr val="tx1"/>
                </a:solidFill>
                <a:latin typeface="+mn-lt"/>
                <a:ea typeface="+mn-ea"/>
                <a:cs typeface="+mn-cs"/>
              </a:rPr>
              <a:t>Refractor</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Brass</a:t>
            </a:r>
            <a:r>
              <a:rPr lang="cs-CZ" sz="1200" b="0" kern="1200" dirty="0" smtClean="0">
                <a:solidFill>
                  <a:schemeClr val="tx1"/>
                </a:solidFill>
                <a:latin typeface="+mn-lt"/>
                <a:ea typeface="+mn-ea"/>
                <a:cs typeface="+mn-cs"/>
              </a:rPr>
              <a:t>, Model </a:t>
            </a:r>
            <a:r>
              <a:rPr lang="cs-CZ" sz="1200" b="0" kern="1200" dirty="0" err="1" smtClean="0">
                <a:solidFill>
                  <a:schemeClr val="tx1"/>
                </a:solidFill>
                <a:latin typeface="+mn-lt"/>
                <a:ea typeface="+mn-ea"/>
                <a:cs typeface="+mn-cs"/>
              </a:rPr>
              <a:t>TeleVue</a:t>
            </a:r>
            <a:r>
              <a:rPr lang="cs-CZ" sz="1200" b="0" kern="1200" dirty="0" smtClean="0">
                <a:solidFill>
                  <a:schemeClr val="tx1"/>
                </a:solidFill>
                <a:latin typeface="+mn-lt"/>
                <a:ea typeface="+mn-ea"/>
                <a:cs typeface="+mn-cs"/>
              </a:rPr>
              <a:t> 85 (</a:t>
            </a:r>
            <a:r>
              <a:rPr lang="cs-CZ" sz="1200" b="0" kern="1200" dirty="0" err="1" smtClean="0">
                <a:solidFill>
                  <a:schemeClr val="tx1"/>
                </a:solidFill>
                <a:latin typeface="+mn-lt"/>
                <a:ea typeface="+mn-ea"/>
                <a:cs typeface="+mn-cs"/>
              </a:rPr>
              <a:t>Brass</a:t>
            </a:r>
            <a:r>
              <a:rPr lang="cs-CZ" sz="1200" b="0" kern="1200" dirty="0" smtClean="0">
                <a:solidFill>
                  <a:schemeClr val="tx1"/>
                </a:solidFill>
                <a:latin typeface="+mn-lt"/>
                <a:ea typeface="+mn-ea"/>
                <a:cs typeface="+mn-cs"/>
              </a:rPr>
              <a:t>), S/N B0001 </a:t>
            </a:r>
            <a:r>
              <a:rPr lang="cs-CZ" sz="1200" b="0" kern="1200" dirty="0" err="1" smtClean="0">
                <a:solidFill>
                  <a:schemeClr val="tx1"/>
                </a:solidFill>
                <a:latin typeface="+mn-lt"/>
                <a:ea typeface="+mn-ea"/>
                <a:cs typeface="+mn-cs"/>
              </a:rPr>
              <a:t>complete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with</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carrying</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bag</a:t>
            </a:r>
            <a:r>
              <a:rPr lang="cs-CZ" sz="1200" b="0" kern="1200" dirty="0" smtClean="0">
                <a:solidFill>
                  <a:schemeClr val="tx1"/>
                </a:solidFill>
                <a:latin typeface="+mn-lt"/>
                <a:ea typeface="+mn-ea"/>
                <a:cs typeface="+mn-cs"/>
              </a:rPr>
              <a:t>, 2 </a:t>
            </a:r>
            <a:r>
              <a:rPr lang="cs-CZ" sz="1200" b="0" kern="1200" dirty="0" err="1" smtClean="0">
                <a:solidFill>
                  <a:schemeClr val="tx1"/>
                </a:solidFill>
                <a:latin typeface="+mn-lt"/>
                <a:ea typeface="+mn-ea"/>
                <a:cs typeface="+mn-cs"/>
              </a:rPr>
              <a:t>inch</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diagonal</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Acquired</a:t>
            </a:r>
            <a:r>
              <a:rPr lang="cs-CZ" sz="1200" b="0" kern="1200" dirty="0" smtClean="0">
                <a:solidFill>
                  <a:schemeClr val="tx1"/>
                </a:solidFill>
                <a:latin typeface="+mn-lt"/>
                <a:ea typeface="+mn-ea"/>
                <a:cs typeface="+mn-cs"/>
              </a:rPr>
              <a:t> 1/6/1999. (STOLEN)</a:t>
            </a:r>
          </a:p>
          <a:p>
            <a:r>
              <a:rPr lang="cs-CZ" sz="1200" b="0" kern="1200" dirty="0" err="1" smtClean="0">
                <a:solidFill>
                  <a:schemeClr val="tx1"/>
                </a:solidFill>
                <a:latin typeface="+mn-lt"/>
                <a:ea typeface="+mn-ea"/>
                <a:cs typeface="+mn-cs"/>
              </a:rPr>
              <a:t>This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is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shown</a:t>
            </a:r>
            <a:r>
              <a:rPr lang="cs-CZ" sz="1200" b="0" kern="1200" dirty="0" smtClean="0">
                <a:solidFill>
                  <a:schemeClr val="tx1"/>
                </a:solidFill>
                <a:latin typeface="+mn-lt"/>
                <a:ea typeface="+mn-ea"/>
                <a:cs typeface="+mn-cs"/>
              </a:rPr>
              <a:t> in </a:t>
            </a:r>
            <a:r>
              <a:rPr lang="cs-CZ" sz="1200" b="0" kern="1200" dirty="0" err="1" smtClean="0">
                <a:solidFill>
                  <a:schemeClr val="tx1"/>
                </a:solidFill>
                <a:latin typeface="+mn-lt"/>
                <a:ea typeface="+mn-ea"/>
                <a:cs typeface="+mn-cs"/>
              </a:rPr>
              <a:t>several</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photos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of</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our</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showroom</a:t>
            </a:r>
            <a:r>
              <a:rPr lang="cs-CZ" sz="1200" b="0" kern="1200" dirty="0" smtClean="0">
                <a:solidFill>
                  <a:schemeClr val="tx1"/>
                </a:solidFill>
                <a:latin typeface="+mn-lt"/>
                <a:ea typeface="+mn-ea"/>
                <a:cs typeface="+mn-cs"/>
              </a:rPr>
              <a:t>, and </a:t>
            </a:r>
            <a:r>
              <a:rPr lang="cs-CZ" sz="1200" b="0" kern="1200" dirty="0" err="1" smtClean="0">
                <a:solidFill>
                  <a:schemeClr val="tx1"/>
                </a:solidFill>
                <a:latin typeface="+mn-lt"/>
                <a:ea typeface="+mn-ea"/>
                <a:cs typeface="+mn-cs"/>
              </a:rPr>
              <a:t>featured</a:t>
            </a:r>
            <a:r>
              <a:rPr lang="cs-CZ" sz="1200" b="0" kern="1200" dirty="0" smtClean="0">
                <a:solidFill>
                  <a:schemeClr val="tx1"/>
                </a:solidFill>
                <a:latin typeface="+mn-lt"/>
                <a:ea typeface="+mn-ea"/>
                <a:cs typeface="+mn-cs"/>
              </a:rPr>
              <a:t> in </a:t>
            </a:r>
            <a:r>
              <a:rPr lang="cs-CZ" sz="1200" b="0" kern="1200" dirty="0" err="1" smtClean="0">
                <a:solidFill>
                  <a:schemeClr val="tx1"/>
                </a:solidFill>
                <a:latin typeface="+mn-lt"/>
                <a:ea typeface="+mn-ea"/>
                <a:cs typeface="+mn-cs"/>
              </a:rPr>
              <a:t>our</a:t>
            </a:r>
            <a:r>
              <a:rPr lang="cs-CZ" sz="1200" b="0" kern="1200" dirty="0" smtClean="0">
                <a:solidFill>
                  <a:schemeClr val="tx1"/>
                </a:solidFill>
                <a:latin typeface="+mn-lt"/>
                <a:ea typeface="+mn-ea"/>
                <a:cs typeface="+mn-cs"/>
              </a:rPr>
              <a:t> on-line </a:t>
            </a:r>
            <a:r>
              <a:rPr lang="cs-CZ" sz="1200" b="0" kern="1200" dirty="0" err="1" smtClean="0">
                <a:solidFill>
                  <a:schemeClr val="tx1"/>
                </a:solidFill>
                <a:latin typeface="+mn-lt"/>
                <a:ea typeface="+mn-ea"/>
                <a:cs typeface="+mn-cs"/>
              </a:rPr>
              <a:t>description</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of</a:t>
            </a:r>
            <a:r>
              <a:rPr lang="cs-CZ" sz="1200" b="0" kern="1200" dirty="0" smtClean="0">
                <a:solidFill>
                  <a:schemeClr val="tx1"/>
                </a:solidFill>
                <a:latin typeface="+mn-lt"/>
                <a:ea typeface="+mn-ea"/>
                <a:cs typeface="+mn-cs"/>
              </a:rPr>
              <a:t> these </a:t>
            </a:r>
            <a:r>
              <a:rPr lang="cs-CZ" sz="1200" b="0" kern="1200" dirty="0" err="1" smtClean="0">
                <a:solidFill>
                  <a:schemeClr val="tx1"/>
                </a:solidFill>
                <a:latin typeface="+mn-lt"/>
                <a:ea typeface="+mn-ea"/>
                <a:cs typeface="+mn-cs"/>
              </a:rPr>
              <a:t>telescopes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at</a:t>
            </a:r>
            <a:r>
              <a:rPr lang="cs-CZ" sz="1200" b="0" kern="1200" dirty="0" smtClean="0">
                <a:solidFill>
                  <a:schemeClr val="tx1"/>
                </a:solidFill>
                <a:latin typeface="+mn-lt"/>
                <a:ea typeface="+mn-ea"/>
                <a:cs typeface="+mn-cs"/>
              </a:rPr>
              <a:t> &lt;</a:t>
            </a:r>
            <a:r>
              <a:rPr lang="cs-CZ" sz="1200" b="0" u="sng" kern="1200" dirty="0" smtClean="0">
                <a:solidFill>
                  <a:schemeClr val="tx1"/>
                </a:solidFill>
                <a:latin typeface="+mn-lt"/>
                <a:ea typeface="+mn-ea"/>
                <a:cs typeface="+mn-cs"/>
                <a:hlinkClick r:id="rId5"/>
              </a:rPr>
              <a:t>http://www.company7.com/televue/telescopes/tv85.html&gt;</a:t>
            </a:r>
          </a:p>
          <a:p>
            <a:endParaRPr lang="cs-CZ" sz="1200" b="0" kern="1200" dirty="0" smtClean="0">
              <a:solidFill>
                <a:schemeClr val="tx1"/>
              </a:solidFill>
              <a:latin typeface="+mn-lt"/>
              <a:ea typeface="+mn-ea"/>
              <a:cs typeface="+mn-cs"/>
            </a:endParaRPr>
          </a:p>
          <a:p>
            <a:r>
              <a:rPr lang="cs-CZ" sz="1200" b="0" kern="1200" dirty="0" smtClean="0">
                <a:solidFill>
                  <a:schemeClr val="tx1"/>
                </a:solidFill>
                <a:latin typeface="+mn-lt"/>
                <a:ea typeface="+mn-ea"/>
                <a:cs typeface="+mn-cs"/>
              </a:rPr>
              <a:t>5. </a:t>
            </a:r>
            <a:r>
              <a:rPr lang="cs-CZ" sz="1200" b="0" kern="1200" dirty="0" err="1" smtClean="0">
                <a:solidFill>
                  <a:schemeClr val="tx1"/>
                </a:solidFill>
                <a:latin typeface="+mn-lt"/>
                <a:ea typeface="+mn-ea"/>
                <a:cs typeface="+mn-cs"/>
              </a:rPr>
              <a:t>TeleVue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Telescope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Refractor</a:t>
            </a:r>
            <a:r>
              <a:rPr lang="cs-CZ" sz="1200" b="0" kern="1200" dirty="0" smtClean="0">
                <a:solidFill>
                  <a:schemeClr val="tx1"/>
                </a:solidFill>
                <a:latin typeface="+mn-lt"/>
                <a:ea typeface="+mn-ea"/>
                <a:cs typeface="+mn-cs"/>
              </a:rPr>
              <a:t>, 101mm, Model NP101, PN NPC-4054 </a:t>
            </a:r>
            <a:r>
              <a:rPr lang="cs-CZ" sz="1200" b="0" kern="1200" dirty="0" err="1" smtClean="0">
                <a:solidFill>
                  <a:schemeClr val="tx1"/>
                </a:solidFill>
                <a:latin typeface="+mn-lt"/>
                <a:ea typeface="+mn-ea"/>
                <a:cs typeface="+mn-cs"/>
              </a:rPr>
              <a:t>Ivory</a:t>
            </a:r>
            <a:r>
              <a:rPr lang="cs-CZ" sz="1200" b="0" kern="1200" dirty="0" smtClean="0">
                <a:solidFill>
                  <a:schemeClr val="tx1"/>
                </a:solidFill>
                <a:latin typeface="+mn-lt"/>
                <a:ea typeface="+mn-ea"/>
                <a:cs typeface="+mn-cs"/>
              </a:rPr>
              <a:t> and Black </a:t>
            </a:r>
            <a:r>
              <a:rPr lang="cs-CZ" sz="1200" b="0" kern="1200" dirty="0" err="1" smtClean="0">
                <a:solidFill>
                  <a:schemeClr val="tx1"/>
                </a:solidFill>
                <a:latin typeface="+mn-lt"/>
                <a:ea typeface="+mn-ea"/>
                <a:cs typeface="+mn-cs"/>
              </a:rPr>
              <a:t>Apo</a:t>
            </a:r>
            <a:r>
              <a:rPr lang="cs-CZ" sz="1200" b="0" kern="1200" dirty="0" smtClean="0">
                <a:solidFill>
                  <a:schemeClr val="tx1"/>
                </a:solidFill>
                <a:latin typeface="+mn-lt"/>
                <a:ea typeface="+mn-ea"/>
                <a:cs typeface="+mn-cs"/>
              </a:rPr>
              <a:t>, S/N 1001 (</a:t>
            </a:r>
            <a:r>
              <a:rPr lang="cs-CZ" sz="1200" b="0" kern="1200" dirty="0" err="1" smtClean="0">
                <a:solidFill>
                  <a:schemeClr val="tx1"/>
                </a:solidFill>
                <a:latin typeface="+mn-lt"/>
                <a:ea typeface="+mn-ea"/>
                <a:cs typeface="+mn-cs"/>
              </a:rPr>
              <a:t>autographed</a:t>
            </a:r>
            <a:r>
              <a:rPr lang="cs-CZ" sz="1200" b="0" kern="1200" dirty="0" smtClean="0">
                <a:solidFill>
                  <a:schemeClr val="tx1"/>
                </a:solidFill>
                <a:latin typeface="+mn-lt"/>
                <a:ea typeface="+mn-ea"/>
                <a:cs typeface="+mn-cs"/>
              </a:rPr>
              <a:t> by Al '</a:t>
            </a:r>
            <a:r>
              <a:rPr lang="cs-CZ" sz="1200" b="0" kern="1200" dirty="0" err="1" smtClean="0">
                <a:solidFill>
                  <a:schemeClr val="tx1"/>
                </a:solidFill>
                <a:latin typeface="+mn-lt"/>
                <a:ea typeface="+mn-ea"/>
                <a:cs typeface="+mn-cs"/>
              </a:rPr>
              <a:t>Marty's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Lens</a:t>
            </a:r>
            <a:r>
              <a:rPr lang="cs-CZ" sz="1200" b="0" kern="1200" dirty="0" smtClean="0">
                <a:solidFill>
                  <a:schemeClr val="tx1"/>
                </a:solidFill>
                <a:latin typeface="+mn-lt"/>
                <a:ea typeface="+mn-ea"/>
                <a:cs typeface="+mn-cs"/>
              </a:rPr>
              <a:t>') on display </a:t>
            </a:r>
            <a:r>
              <a:rPr lang="cs-CZ" sz="1200" b="0" kern="1200" dirty="0" err="1" smtClean="0">
                <a:solidFill>
                  <a:schemeClr val="tx1"/>
                </a:solidFill>
                <a:latin typeface="+mn-lt"/>
                <a:ea typeface="+mn-ea"/>
                <a:cs typeface="+mn-cs"/>
              </a:rPr>
              <a:t>since</a:t>
            </a:r>
            <a:r>
              <a:rPr lang="cs-CZ" sz="1200" b="0" kern="1200" dirty="0" smtClean="0">
                <a:solidFill>
                  <a:schemeClr val="tx1"/>
                </a:solidFill>
                <a:latin typeface="+mn-lt"/>
                <a:ea typeface="+mn-ea"/>
                <a:cs typeface="+mn-cs"/>
              </a:rPr>
              <a:t> 8/9/01. (STOLEN)</a:t>
            </a:r>
          </a:p>
          <a:p>
            <a:r>
              <a:rPr lang="cs-CZ" sz="1200" b="0" kern="1200" dirty="0" err="1" smtClean="0">
                <a:solidFill>
                  <a:schemeClr val="tx1"/>
                </a:solidFill>
                <a:latin typeface="+mn-lt"/>
                <a:ea typeface="+mn-ea"/>
                <a:cs typeface="+mn-cs"/>
              </a:rPr>
              <a:t>The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telescope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was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equipped</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with</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Starbeam</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sight</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The</a:t>
            </a:r>
            <a:r>
              <a:rPr lang="cs-CZ" sz="1200" b="0" kern="1200" dirty="0" smtClean="0">
                <a:solidFill>
                  <a:schemeClr val="tx1"/>
                </a:solidFill>
                <a:latin typeface="+mn-lt"/>
                <a:ea typeface="+mn-ea"/>
                <a:cs typeface="+mn-cs"/>
              </a:rPr>
              <a:t> set </a:t>
            </a:r>
            <a:r>
              <a:rPr lang="cs-CZ" sz="1200" b="0" kern="1200" dirty="0" err="1" smtClean="0">
                <a:solidFill>
                  <a:schemeClr val="tx1"/>
                </a:solidFill>
                <a:latin typeface="+mn-lt"/>
                <a:ea typeface="+mn-ea"/>
                <a:cs typeface="+mn-cs"/>
              </a:rPr>
              <a:t>is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also</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featured</a:t>
            </a:r>
            <a:r>
              <a:rPr lang="cs-CZ" sz="1200" b="0" kern="1200" dirty="0" smtClean="0">
                <a:solidFill>
                  <a:schemeClr val="tx1"/>
                </a:solidFill>
                <a:latin typeface="+mn-lt"/>
                <a:ea typeface="+mn-ea"/>
                <a:cs typeface="+mn-cs"/>
              </a:rPr>
              <a:t> in </a:t>
            </a:r>
            <a:r>
              <a:rPr lang="cs-CZ" sz="1200" b="0" kern="1200" dirty="0" err="1" smtClean="0">
                <a:solidFill>
                  <a:schemeClr val="tx1"/>
                </a:solidFill>
                <a:latin typeface="+mn-lt"/>
                <a:ea typeface="+mn-ea"/>
                <a:cs typeface="+mn-cs"/>
              </a:rPr>
              <a:t>our</a:t>
            </a:r>
            <a:r>
              <a:rPr lang="cs-CZ" sz="1200" b="0" kern="1200" dirty="0" smtClean="0">
                <a:solidFill>
                  <a:schemeClr val="tx1"/>
                </a:solidFill>
                <a:latin typeface="+mn-lt"/>
                <a:ea typeface="+mn-ea"/>
                <a:cs typeface="+mn-cs"/>
              </a:rPr>
              <a:t> on-line </a:t>
            </a:r>
            <a:r>
              <a:rPr lang="cs-CZ" sz="1200" b="0" kern="1200" dirty="0" err="1" smtClean="0">
                <a:solidFill>
                  <a:schemeClr val="tx1"/>
                </a:solidFill>
                <a:latin typeface="+mn-lt"/>
                <a:ea typeface="+mn-ea"/>
                <a:cs typeface="+mn-cs"/>
              </a:rPr>
              <a:t>description</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of</a:t>
            </a:r>
            <a:r>
              <a:rPr lang="cs-CZ" sz="1200" b="0" kern="1200" dirty="0" smtClean="0">
                <a:solidFill>
                  <a:schemeClr val="tx1"/>
                </a:solidFill>
                <a:latin typeface="+mn-lt"/>
                <a:ea typeface="+mn-ea"/>
                <a:cs typeface="+mn-cs"/>
              </a:rPr>
              <a:t> these </a:t>
            </a:r>
            <a:r>
              <a:rPr lang="cs-CZ" sz="1200" b="0" kern="1200" dirty="0" err="1" smtClean="0">
                <a:solidFill>
                  <a:schemeClr val="tx1"/>
                </a:solidFill>
                <a:latin typeface="+mn-lt"/>
                <a:ea typeface="+mn-ea"/>
                <a:cs typeface="+mn-cs"/>
              </a:rPr>
              <a:t>telescopes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at</a:t>
            </a:r>
            <a:r>
              <a:rPr lang="cs-CZ" sz="1200" b="0" kern="1200" dirty="0" smtClean="0">
                <a:solidFill>
                  <a:schemeClr val="tx1"/>
                </a:solidFill>
                <a:latin typeface="+mn-lt"/>
                <a:ea typeface="+mn-ea"/>
                <a:cs typeface="+mn-cs"/>
              </a:rPr>
              <a:t> &lt;</a:t>
            </a:r>
            <a:r>
              <a:rPr lang="cs-CZ" sz="1200" b="0" u="sng" kern="1200" dirty="0" smtClean="0">
                <a:solidFill>
                  <a:schemeClr val="tx1"/>
                </a:solidFill>
                <a:latin typeface="+mn-lt"/>
                <a:ea typeface="+mn-ea"/>
                <a:cs typeface="+mn-cs"/>
                <a:hlinkClick r:id="rId6"/>
              </a:rPr>
              <a:t>http://www.company7.com/televue/telescopes/tvnp101_2001.html&gt;</a:t>
            </a:r>
          </a:p>
          <a:p>
            <a:endParaRPr lang="cs-CZ" sz="1200" b="0" kern="1200" dirty="0" smtClean="0">
              <a:solidFill>
                <a:schemeClr val="tx1"/>
              </a:solidFill>
              <a:latin typeface="+mn-lt"/>
              <a:ea typeface="+mn-ea"/>
              <a:cs typeface="+mn-cs"/>
            </a:endParaRPr>
          </a:p>
          <a:p>
            <a:r>
              <a:rPr lang="cs-CZ" sz="1200" b="0" kern="1200" dirty="0" smtClean="0">
                <a:solidFill>
                  <a:schemeClr val="tx1"/>
                </a:solidFill>
                <a:latin typeface="+mn-lt"/>
                <a:ea typeface="+mn-ea"/>
                <a:cs typeface="+mn-cs"/>
              </a:rPr>
              <a:t>6. </a:t>
            </a:r>
            <a:r>
              <a:rPr lang="cs-CZ" sz="1200" b="0" kern="1200" dirty="0" err="1" smtClean="0">
                <a:solidFill>
                  <a:schemeClr val="tx1"/>
                </a:solidFill>
                <a:latin typeface="+mn-lt"/>
                <a:ea typeface="+mn-ea"/>
                <a:cs typeface="+mn-cs"/>
              </a:rPr>
              <a:t>TeleVue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Telescope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Refractor</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Renaissance</a:t>
            </a:r>
            <a:r>
              <a:rPr lang="cs-CZ" sz="1200" b="0" kern="1200" dirty="0" smtClean="0">
                <a:solidFill>
                  <a:schemeClr val="tx1"/>
                </a:solidFill>
                <a:latin typeface="+mn-lt"/>
                <a:ea typeface="+mn-ea"/>
                <a:cs typeface="+mn-cs"/>
              </a:rPr>
              <a:t> 101mm, </a:t>
            </a:r>
            <a:r>
              <a:rPr lang="cs-CZ" sz="1200" b="0" kern="1200" dirty="0" err="1" smtClean="0">
                <a:solidFill>
                  <a:schemeClr val="tx1"/>
                </a:solidFill>
                <a:latin typeface="+mn-lt"/>
                <a:ea typeface="+mn-ea"/>
                <a:cs typeface="+mn-cs"/>
              </a:rPr>
              <a:t>Brass</a:t>
            </a:r>
            <a:r>
              <a:rPr lang="cs-CZ" sz="1200" b="0" kern="1200" dirty="0" smtClean="0">
                <a:solidFill>
                  <a:schemeClr val="tx1"/>
                </a:solidFill>
                <a:latin typeface="+mn-lt"/>
                <a:ea typeface="+mn-ea"/>
                <a:cs typeface="+mn-cs"/>
              </a:rPr>
              <a:t>/</a:t>
            </a:r>
            <a:r>
              <a:rPr lang="cs-CZ" sz="1200" b="0" kern="1200" dirty="0" err="1" smtClean="0">
                <a:solidFill>
                  <a:schemeClr val="tx1"/>
                </a:solidFill>
                <a:latin typeface="+mn-lt"/>
                <a:ea typeface="+mn-ea"/>
                <a:cs typeface="+mn-cs"/>
              </a:rPr>
              <a:t>Blk</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Refractor</a:t>
            </a:r>
            <a:r>
              <a:rPr lang="cs-CZ" sz="1200" b="0" kern="1200" dirty="0" smtClean="0">
                <a:solidFill>
                  <a:schemeClr val="tx1"/>
                </a:solidFill>
                <a:latin typeface="+mn-lt"/>
                <a:ea typeface="+mn-ea"/>
                <a:cs typeface="+mn-cs"/>
              </a:rPr>
              <a:t>, Model RB4-4054, S/N  1037, </a:t>
            </a:r>
            <a:r>
              <a:rPr lang="cs-CZ" sz="1200" b="0" kern="1200" dirty="0" err="1" smtClean="0">
                <a:solidFill>
                  <a:schemeClr val="tx1"/>
                </a:solidFill>
                <a:latin typeface="+mn-lt"/>
                <a:ea typeface="+mn-ea"/>
                <a:cs typeface="+mn-cs"/>
              </a:rPr>
              <a:t>Brass</a:t>
            </a:r>
            <a:r>
              <a:rPr lang="cs-CZ" sz="1200" b="0" kern="1200" dirty="0" smtClean="0">
                <a:solidFill>
                  <a:schemeClr val="tx1"/>
                </a:solidFill>
                <a:latin typeface="+mn-lt"/>
                <a:ea typeface="+mn-ea"/>
                <a:cs typeface="+mn-cs"/>
              </a:rPr>
              <a:t> on display </a:t>
            </a:r>
            <a:r>
              <a:rPr lang="cs-CZ" sz="1200" b="0" kern="1200" dirty="0" err="1" smtClean="0">
                <a:solidFill>
                  <a:schemeClr val="tx1"/>
                </a:solidFill>
                <a:latin typeface="+mn-lt"/>
                <a:ea typeface="+mn-ea"/>
                <a:cs typeface="+mn-cs"/>
              </a:rPr>
              <a:t>since</a:t>
            </a:r>
            <a:r>
              <a:rPr lang="cs-CZ" sz="1200" b="0" kern="1200" dirty="0" smtClean="0">
                <a:solidFill>
                  <a:schemeClr val="tx1"/>
                </a:solidFill>
                <a:latin typeface="+mn-lt"/>
                <a:ea typeface="+mn-ea"/>
                <a:cs typeface="+mn-cs"/>
              </a:rPr>
              <a:t> 12/16/99. (STOLEN)</a:t>
            </a:r>
          </a:p>
          <a:p>
            <a:r>
              <a:rPr lang="cs-CZ" sz="1200" b="0" kern="1200" dirty="0" err="1" smtClean="0">
                <a:solidFill>
                  <a:schemeClr val="tx1"/>
                </a:solidFill>
                <a:latin typeface="+mn-lt"/>
                <a:ea typeface="+mn-ea"/>
                <a:cs typeface="+mn-cs"/>
              </a:rPr>
              <a:t>This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telescope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is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shown</a:t>
            </a:r>
            <a:r>
              <a:rPr lang="cs-CZ" sz="1200" b="0" kern="1200" dirty="0" smtClean="0">
                <a:solidFill>
                  <a:schemeClr val="tx1"/>
                </a:solidFill>
                <a:latin typeface="+mn-lt"/>
                <a:ea typeface="+mn-ea"/>
                <a:cs typeface="+mn-cs"/>
              </a:rPr>
              <a:t> in </a:t>
            </a:r>
            <a:r>
              <a:rPr lang="cs-CZ" sz="1200" b="0" kern="1200" dirty="0" err="1" smtClean="0">
                <a:solidFill>
                  <a:schemeClr val="tx1"/>
                </a:solidFill>
                <a:latin typeface="+mn-lt"/>
                <a:ea typeface="+mn-ea"/>
                <a:cs typeface="+mn-cs"/>
              </a:rPr>
              <a:t>several</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photos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of</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our</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showroom</a:t>
            </a:r>
            <a:r>
              <a:rPr lang="cs-CZ" sz="1200" b="0" kern="1200" dirty="0" smtClean="0">
                <a:solidFill>
                  <a:schemeClr val="tx1"/>
                </a:solidFill>
                <a:latin typeface="+mn-lt"/>
                <a:ea typeface="+mn-ea"/>
                <a:cs typeface="+mn-cs"/>
              </a:rPr>
              <a:t>, and </a:t>
            </a:r>
            <a:r>
              <a:rPr lang="cs-CZ" sz="1200" b="0" kern="1200" dirty="0" err="1" smtClean="0">
                <a:solidFill>
                  <a:schemeClr val="tx1"/>
                </a:solidFill>
                <a:latin typeface="+mn-lt"/>
                <a:ea typeface="+mn-ea"/>
                <a:cs typeface="+mn-cs"/>
              </a:rPr>
              <a:t>also</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features</a:t>
            </a:r>
            <a:r>
              <a:rPr lang="cs-CZ" sz="1200" b="0" kern="1200" dirty="0" smtClean="0">
                <a:solidFill>
                  <a:schemeClr val="tx1"/>
                </a:solidFill>
                <a:latin typeface="+mn-lt"/>
                <a:ea typeface="+mn-ea"/>
                <a:cs typeface="+mn-cs"/>
              </a:rPr>
              <a:t> in </a:t>
            </a:r>
            <a:r>
              <a:rPr lang="cs-CZ" sz="1200" b="0" kern="1200" dirty="0" err="1" smtClean="0">
                <a:solidFill>
                  <a:schemeClr val="tx1"/>
                </a:solidFill>
                <a:latin typeface="+mn-lt"/>
                <a:ea typeface="+mn-ea"/>
                <a:cs typeface="+mn-cs"/>
              </a:rPr>
              <a:t>our</a:t>
            </a:r>
            <a:r>
              <a:rPr lang="cs-CZ" sz="1200" b="0" kern="1200" dirty="0" smtClean="0">
                <a:solidFill>
                  <a:schemeClr val="tx1"/>
                </a:solidFill>
                <a:latin typeface="+mn-lt"/>
                <a:ea typeface="+mn-ea"/>
                <a:cs typeface="+mn-cs"/>
              </a:rPr>
              <a:t> on-line </a:t>
            </a:r>
            <a:r>
              <a:rPr lang="cs-CZ" sz="1200" b="0" kern="1200" dirty="0" err="1" smtClean="0">
                <a:solidFill>
                  <a:schemeClr val="tx1"/>
                </a:solidFill>
                <a:latin typeface="+mn-lt"/>
                <a:ea typeface="+mn-ea"/>
                <a:cs typeface="+mn-cs"/>
              </a:rPr>
              <a:t>description</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of</a:t>
            </a:r>
            <a:r>
              <a:rPr lang="cs-CZ" sz="1200" b="0" kern="1200" dirty="0" smtClean="0">
                <a:solidFill>
                  <a:schemeClr val="tx1"/>
                </a:solidFill>
                <a:latin typeface="+mn-lt"/>
                <a:ea typeface="+mn-ea"/>
                <a:cs typeface="+mn-cs"/>
              </a:rPr>
              <a:t> these </a:t>
            </a:r>
            <a:r>
              <a:rPr lang="cs-CZ" sz="1200" b="0" kern="1200" dirty="0" err="1" smtClean="0">
                <a:solidFill>
                  <a:schemeClr val="tx1"/>
                </a:solidFill>
                <a:latin typeface="+mn-lt"/>
                <a:ea typeface="+mn-ea"/>
                <a:cs typeface="+mn-cs"/>
              </a:rPr>
              <a:t>telescopes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at</a:t>
            </a:r>
            <a:r>
              <a:rPr lang="cs-CZ" sz="1200" b="0" kern="1200" dirty="0" smtClean="0">
                <a:solidFill>
                  <a:schemeClr val="tx1"/>
                </a:solidFill>
                <a:latin typeface="+mn-lt"/>
                <a:ea typeface="+mn-ea"/>
                <a:cs typeface="+mn-cs"/>
              </a:rPr>
              <a:t> &lt;</a:t>
            </a:r>
            <a:r>
              <a:rPr lang="cs-CZ" sz="1200" b="0" u="sng" kern="1200" dirty="0" smtClean="0">
                <a:solidFill>
                  <a:schemeClr val="tx1"/>
                </a:solidFill>
                <a:latin typeface="+mn-lt"/>
                <a:ea typeface="+mn-ea"/>
                <a:cs typeface="+mn-cs"/>
                <a:hlinkClick r:id="rId7"/>
              </a:rPr>
              <a:t>http://www.company7.com/televue/telescopes/tv101br.html&gt;</a:t>
            </a:r>
          </a:p>
          <a:p>
            <a:endParaRPr lang="cs-CZ" sz="1200" b="0" kern="1200" dirty="0" smtClean="0">
              <a:solidFill>
                <a:schemeClr val="tx1"/>
              </a:solidFill>
              <a:latin typeface="+mn-lt"/>
              <a:ea typeface="+mn-ea"/>
              <a:cs typeface="+mn-cs"/>
            </a:endParaRPr>
          </a:p>
          <a:p>
            <a:r>
              <a:rPr lang="cs-CZ" sz="1200" b="0" kern="1200" dirty="0" smtClean="0">
                <a:solidFill>
                  <a:schemeClr val="tx1"/>
                </a:solidFill>
                <a:latin typeface="+mn-lt"/>
                <a:ea typeface="+mn-ea"/>
                <a:cs typeface="+mn-cs"/>
              </a:rPr>
              <a:t>7. </a:t>
            </a:r>
            <a:r>
              <a:rPr lang="cs-CZ" sz="1200" b="0" kern="1200" dirty="0" err="1" smtClean="0">
                <a:solidFill>
                  <a:schemeClr val="tx1"/>
                </a:solidFill>
                <a:latin typeface="+mn-lt"/>
                <a:ea typeface="+mn-ea"/>
                <a:cs typeface="+mn-cs"/>
              </a:rPr>
              <a:t>TeleVue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Wood</a:t>
            </a:r>
            <a:r>
              <a:rPr lang="cs-CZ" sz="1200" b="0" kern="1200" dirty="0" smtClean="0">
                <a:solidFill>
                  <a:schemeClr val="tx1"/>
                </a:solidFill>
                <a:latin typeface="+mn-lt"/>
                <a:ea typeface="+mn-ea"/>
                <a:cs typeface="+mn-cs"/>
              </a:rPr>
              <a:t> and </a:t>
            </a:r>
            <a:r>
              <a:rPr lang="cs-CZ" sz="1200" b="0" kern="1200" dirty="0" err="1" smtClean="0">
                <a:solidFill>
                  <a:schemeClr val="tx1"/>
                </a:solidFill>
                <a:latin typeface="+mn-lt"/>
                <a:ea typeface="+mn-ea"/>
                <a:cs typeface="+mn-cs"/>
              </a:rPr>
              <a:t>Brass</a:t>
            </a:r>
            <a:r>
              <a:rPr lang="cs-CZ" sz="1200" b="0" kern="1200" dirty="0" smtClean="0">
                <a:solidFill>
                  <a:schemeClr val="tx1"/>
                </a:solidFill>
                <a:latin typeface="+mn-lt"/>
                <a:ea typeface="+mn-ea"/>
                <a:cs typeface="+mn-cs"/>
              </a:rPr>
              <a:t> Gibraltar Mount (</a:t>
            </a:r>
            <a:r>
              <a:rPr lang="cs-CZ" sz="1200" b="0" kern="1200" dirty="0" err="1" smtClean="0">
                <a:solidFill>
                  <a:schemeClr val="tx1"/>
                </a:solidFill>
                <a:latin typeface="+mn-lt"/>
                <a:ea typeface="+mn-ea"/>
                <a:cs typeface="+mn-cs"/>
              </a:rPr>
              <a:t>older</a:t>
            </a:r>
            <a:r>
              <a:rPr lang="cs-CZ" sz="1200" b="0" kern="1200" dirty="0" smtClean="0">
                <a:solidFill>
                  <a:schemeClr val="tx1"/>
                </a:solidFill>
                <a:latin typeface="+mn-lt"/>
                <a:ea typeface="+mn-ea"/>
                <a:cs typeface="+mn-cs"/>
              </a:rPr>
              <a:t> style </a:t>
            </a:r>
            <a:r>
              <a:rPr lang="cs-CZ" sz="1200" b="0" kern="1200" dirty="0" err="1" smtClean="0">
                <a:solidFill>
                  <a:schemeClr val="tx1"/>
                </a:solidFill>
                <a:latin typeface="+mn-lt"/>
                <a:ea typeface="+mn-ea"/>
                <a:cs typeface="+mn-cs"/>
              </a:rPr>
              <a:t>larger</a:t>
            </a:r>
            <a:r>
              <a:rPr lang="cs-CZ" sz="1200" b="0" kern="1200" dirty="0" smtClean="0">
                <a:solidFill>
                  <a:schemeClr val="tx1"/>
                </a:solidFill>
                <a:latin typeface="+mn-lt"/>
                <a:ea typeface="+mn-ea"/>
                <a:cs typeface="+mn-cs"/>
              </a:rPr>
              <a:t> Gibraltar </a:t>
            </a:r>
            <a:r>
              <a:rPr lang="cs-CZ" sz="1200" b="0" kern="1200" dirty="0" err="1" smtClean="0">
                <a:solidFill>
                  <a:schemeClr val="tx1"/>
                </a:solidFill>
                <a:latin typeface="+mn-lt"/>
                <a:ea typeface="+mn-ea"/>
                <a:cs typeface="+mn-cs"/>
              </a:rPr>
              <a:t>mount</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with</a:t>
            </a:r>
            <a:r>
              <a:rPr lang="cs-CZ" sz="1200" b="0" kern="1200" dirty="0" smtClean="0">
                <a:solidFill>
                  <a:schemeClr val="tx1"/>
                </a:solidFill>
                <a:latin typeface="+mn-lt"/>
                <a:ea typeface="+mn-ea"/>
                <a:cs typeface="+mn-cs"/>
              </a:rPr>
              <a:t> teak </a:t>
            </a:r>
            <a:r>
              <a:rPr lang="cs-CZ" sz="1200" b="0" kern="1200" dirty="0" err="1" smtClean="0">
                <a:solidFill>
                  <a:schemeClr val="tx1"/>
                </a:solidFill>
                <a:latin typeface="+mn-lt"/>
                <a:ea typeface="+mn-ea"/>
                <a:cs typeface="+mn-cs"/>
              </a:rPr>
              <a:t>wood</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tripod</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with</a:t>
            </a:r>
            <a:r>
              <a:rPr lang="cs-CZ" sz="1200" b="0" kern="1200" dirty="0" smtClean="0">
                <a:solidFill>
                  <a:schemeClr val="tx1"/>
                </a:solidFill>
                <a:latin typeface="+mn-lt"/>
                <a:ea typeface="+mn-ea"/>
                <a:cs typeface="+mn-cs"/>
              </a:rPr>
              <a:t> solid </a:t>
            </a:r>
            <a:r>
              <a:rPr lang="cs-CZ" sz="1200" b="0" kern="1200" dirty="0" err="1" smtClean="0">
                <a:solidFill>
                  <a:schemeClr val="tx1"/>
                </a:solidFill>
                <a:latin typeface="+mn-lt"/>
                <a:ea typeface="+mn-ea"/>
                <a:cs typeface="+mn-cs"/>
              </a:rPr>
              <a:t>brass</a:t>
            </a:r>
            <a:r>
              <a:rPr lang="cs-CZ" sz="1200" b="0" kern="1200" dirty="0" smtClean="0">
                <a:solidFill>
                  <a:schemeClr val="tx1"/>
                </a:solidFill>
                <a:latin typeface="+mn-lt"/>
                <a:ea typeface="+mn-ea"/>
                <a:cs typeface="+mn-cs"/>
              </a:rPr>
              <a:t> top and </a:t>
            </a:r>
            <a:r>
              <a:rPr lang="cs-CZ" sz="1200" b="0" kern="1200" dirty="0" err="1" smtClean="0">
                <a:solidFill>
                  <a:schemeClr val="tx1"/>
                </a:solidFill>
                <a:latin typeface="+mn-lt"/>
                <a:ea typeface="+mn-ea"/>
                <a:cs typeface="+mn-cs"/>
              </a:rPr>
              <a:t>with</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brass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plated</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trim</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supporting</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the</a:t>
            </a:r>
            <a:r>
              <a:rPr lang="cs-CZ" sz="1200" b="0" kern="1200" dirty="0" smtClean="0">
                <a:solidFill>
                  <a:schemeClr val="tx1"/>
                </a:solidFill>
                <a:latin typeface="+mn-lt"/>
                <a:ea typeface="+mn-ea"/>
                <a:cs typeface="+mn-cs"/>
              </a:rPr>
              <a:t> 101 </a:t>
            </a:r>
            <a:r>
              <a:rPr lang="cs-CZ" sz="1200" b="0" kern="1200" dirty="0" err="1" smtClean="0">
                <a:solidFill>
                  <a:schemeClr val="tx1"/>
                </a:solidFill>
                <a:latin typeface="+mn-lt"/>
                <a:ea typeface="+mn-ea"/>
                <a:cs typeface="+mn-cs"/>
              </a:rPr>
              <a:t>Renaissance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brass</a:t>
            </a:r>
            <a:r>
              <a:rPr lang="cs-CZ" sz="1200" b="0" kern="1200" dirty="0" smtClean="0">
                <a:solidFill>
                  <a:schemeClr val="tx1"/>
                </a:solidFill>
                <a:latin typeface="+mn-lt"/>
                <a:ea typeface="+mn-ea"/>
                <a:cs typeface="+mn-cs"/>
              </a:rPr>
              <a:t> 4" </a:t>
            </a:r>
            <a:r>
              <a:rPr lang="cs-CZ" sz="1200" b="0" kern="1200" dirty="0" err="1" smtClean="0">
                <a:solidFill>
                  <a:schemeClr val="tx1"/>
                </a:solidFill>
                <a:latin typeface="+mn-lt"/>
                <a:ea typeface="+mn-ea"/>
                <a:cs typeface="+mn-cs"/>
              </a:rPr>
              <a:t>Apo</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telescope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Acquired</a:t>
            </a:r>
            <a:r>
              <a:rPr lang="cs-CZ" sz="1200" b="0" kern="1200" dirty="0" smtClean="0">
                <a:solidFill>
                  <a:schemeClr val="tx1"/>
                </a:solidFill>
                <a:latin typeface="+mn-lt"/>
                <a:ea typeface="+mn-ea"/>
                <a:cs typeface="+mn-cs"/>
              </a:rPr>
              <a:t> 12/16/1999 (STOLEN)</a:t>
            </a:r>
          </a:p>
          <a:p>
            <a:endParaRPr lang="cs-CZ" sz="1200" b="0" kern="1200" dirty="0" smtClean="0">
              <a:solidFill>
                <a:schemeClr val="tx1"/>
              </a:solidFill>
              <a:latin typeface="+mn-lt"/>
              <a:ea typeface="+mn-ea"/>
              <a:cs typeface="+mn-cs"/>
            </a:endParaRPr>
          </a:p>
          <a:p>
            <a:r>
              <a:rPr lang="cs-CZ" sz="1200" b="0" kern="1200" dirty="0" smtClean="0">
                <a:solidFill>
                  <a:schemeClr val="tx1"/>
                </a:solidFill>
                <a:latin typeface="+mn-lt"/>
                <a:ea typeface="+mn-ea"/>
                <a:cs typeface="+mn-cs"/>
              </a:rPr>
              <a:t>8. </a:t>
            </a:r>
            <a:r>
              <a:rPr lang="cs-CZ" sz="1200" b="0" kern="1200" dirty="0" err="1" smtClean="0">
                <a:solidFill>
                  <a:schemeClr val="tx1"/>
                </a:solidFill>
                <a:latin typeface="+mn-lt"/>
                <a:ea typeface="+mn-ea"/>
                <a:cs typeface="+mn-cs"/>
              </a:rPr>
              <a:t>TeleVue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Wood</a:t>
            </a:r>
            <a:r>
              <a:rPr lang="cs-CZ" sz="1200" b="0" kern="1200" dirty="0" smtClean="0">
                <a:solidFill>
                  <a:schemeClr val="tx1"/>
                </a:solidFill>
                <a:latin typeface="+mn-lt"/>
                <a:ea typeface="+mn-ea"/>
                <a:cs typeface="+mn-cs"/>
              </a:rPr>
              <a:t> and </a:t>
            </a:r>
            <a:r>
              <a:rPr lang="cs-CZ" sz="1200" b="0" kern="1200" dirty="0" err="1" smtClean="0">
                <a:solidFill>
                  <a:schemeClr val="tx1"/>
                </a:solidFill>
                <a:latin typeface="+mn-lt"/>
                <a:ea typeface="+mn-ea"/>
                <a:cs typeface="+mn-cs"/>
              </a:rPr>
              <a:t>Brass</a:t>
            </a:r>
            <a:r>
              <a:rPr lang="cs-CZ" sz="1200" b="0" kern="1200" dirty="0" smtClean="0">
                <a:solidFill>
                  <a:schemeClr val="tx1"/>
                </a:solidFill>
                <a:latin typeface="+mn-lt"/>
                <a:ea typeface="+mn-ea"/>
                <a:cs typeface="+mn-cs"/>
              </a:rPr>
              <a:t> Gibraltar Mount (</a:t>
            </a:r>
            <a:r>
              <a:rPr lang="cs-CZ" sz="1200" b="0" kern="1200" dirty="0" err="1" smtClean="0">
                <a:solidFill>
                  <a:schemeClr val="tx1"/>
                </a:solidFill>
                <a:latin typeface="+mn-lt"/>
                <a:ea typeface="+mn-ea"/>
                <a:cs typeface="+mn-cs"/>
              </a:rPr>
              <a:t>older</a:t>
            </a:r>
            <a:r>
              <a:rPr lang="cs-CZ" sz="1200" b="0" kern="1200" dirty="0" smtClean="0">
                <a:solidFill>
                  <a:schemeClr val="tx1"/>
                </a:solidFill>
                <a:latin typeface="+mn-lt"/>
                <a:ea typeface="+mn-ea"/>
                <a:cs typeface="+mn-cs"/>
              </a:rPr>
              <a:t> style </a:t>
            </a:r>
            <a:r>
              <a:rPr lang="cs-CZ" sz="1200" b="0" kern="1200" dirty="0" err="1" smtClean="0">
                <a:solidFill>
                  <a:schemeClr val="tx1"/>
                </a:solidFill>
                <a:latin typeface="+mn-lt"/>
                <a:ea typeface="+mn-ea"/>
                <a:cs typeface="+mn-cs"/>
              </a:rPr>
              <a:t>larger</a:t>
            </a:r>
            <a:r>
              <a:rPr lang="cs-CZ" sz="1200" b="0" kern="1200" dirty="0" smtClean="0">
                <a:solidFill>
                  <a:schemeClr val="tx1"/>
                </a:solidFill>
                <a:latin typeface="+mn-lt"/>
                <a:ea typeface="+mn-ea"/>
                <a:cs typeface="+mn-cs"/>
              </a:rPr>
              <a:t> Gibraltar </a:t>
            </a:r>
            <a:r>
              <a:rPr lang="cs-CZ" sz="1200" b="0" kern="1200" dirty="0" err="1" smtClean="0">
                <a:solidFill>
                  <a:schemeClr val="tx1"/>
                </a:solidFill>
                <a:latin typeface="+mn-lt"/>
                <a:ea typeface="+mn-ea"/>
                <a:cs typeface="+mn-cs"/>
              </a:rPr>
              <a:t>mount</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ash</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wood</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tripod</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with</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black</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finished</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cast</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aluminum</a:t>
            </a:r>
            <a:r>
              <a:rPr lang="cs-CZ" sz="1200" b="0" kern="1200" dirty="0" smtClean="0">
                <a:solidFill>
                  <a:schemeClr val="tx1"/>
                </a:solidFill>
                <a:latin typeface="+mn-lt"/>
                <a:ea typeface="+mn-ea"/>
                <a:cs typeface="+mn-cs"/>
              </a:rPr>
              <a:t> and </a:t>
            </a:r>
            <a:r>
              <a:rPr lang="cs-CZ" sz="1200" b="0" kern="1200" dirty="0" err="1" smtClean="0">
                <a:solidFill>
                  <a:schemeClr val="tx1"/>
                </a:solidFill>
                <a:latin typeface="+mn-lt"/>
                <a:ea typeface="+mn-ea"/>
                <a:cs typeface="+mn-cs"/>
              </a:rPr>
              <a:t>trim</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supporting</a:t>
            </a:r>
            <a:r>
              <a:rPr lang="cs-CZ" sz="1200" b="0" kern="1200" dirty="0" smtClean="0">
                <a:solidFill>
                  <a:schemeClr val="tx1"/>
                </a:solidFill>
                <a:latin typeface="+mn-lt"/>
                <a:ea typeface="+mn-ea"/>
                <a:cs typeface="+mn-cs"/>
              </a:rPr>
              <a:t> NP101. </a:t>
            </a:r>
            <a:r>
              <a:rPr lang="cs-CZ" sz="1200" b="0" kern="1200" dirty="0" err="1" smtClean="0">
                <a:solidFill>
                  <a:schemeClr val="tx1"/>
                </a:solidFill>
                <a:latin typeface="+mn-lt"/>
                <a:ea typeface="+mn-ea"/>
                <a:cs typeface="+mn-cs"/>
              </a:rPr>
              <a:t>Acquired</a:t>
            </a:r>
            <a:r>
              <a:rPr lang="cs-CZ" sz="1200" b="0" kern="1200" dirty="0" smtClean="0">
                <a:solidFill>
                  <a:schemeClr val="tx1"/>
                </a:solidFill>
                <a:latin typeface="+mn-lt"/>
                <a:ea typeface="+mn-ea"/>
                <a:cs typeface="+mn-cs"/>
              </a:rPr>
              <a:t> 9/14/1994 (STOLEN)</a:t>
            </a:r>
          </a:p>
          <a:p>
            <a:endParaRPr lang="cs-CZ" sz="1200" b="0" kern="1200" dirty="0" smtClean="0">
              <a:solidFill>
                <a:schemeClr val="tx1"/>
              </a:solidFill>
              <a:latin typeface="+mn-lt"/>
              <a:ea typeface="+mn-ea"/>
              <a:cs typeface="+mn-cs"/>
            </a:endParaRPr>
          </a:p>
          <a:p>
            <a:r>
              <a:rPr lang="cs-CZ" sz="1200" b="0" kern="1200" dirty="0" smtClean="0">
                <a:solidFill>
                  <a:schemeClr val="tx1"/>
                </a:solidFill>
                <a:latin typeface="+mn-lt"/>
                <a:ea typeface="+mn-ea"/>
                <a:cs typeface="+mn-cs"/>
              </a:rPr>
              <a:t>9. </a:t>
            </a:r>
            <a:r>
              <a:rPr lang="cs-CZ" sz="1200" b="0" kern="1200" dirty="0" err="1" smtClean="0">
                <a:solidFill>
                  <a:schemeClr val="tx1"/>
                </a:solidFill>
                <a:latin typeface="+mn-lt"/>
                <a:ea typeface="+mn-ea"/>
                <a:cs typeface="+mn-cs"/>
              </a:rPr>
              <a:t>TeleVue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Wood</a:t>
            </a:r>
            <a:r>
              <a:rPr lang="cs-CZ" sz="1200" b="0" kern="1200" dirty="0" smtClean="0">
                <a:solidFill>
                  <a:schemeClr val="tx1"/>
                </a:solidFill>
                <a:latin typeface="+mn-lt"/>
                <a:ea typeface="+mn-ea"/>
                <a:cs typeface="+mn-cs"/>
              </a:rPr>
              <a:t> and </a:t>
            </a:r>
            <a:r>
              <a:rPr lang="cs-CZ" sz="1200" b="0" kern="1200" dirty="0" err="1" smtClean="0">
                <a:solidFill>
                  <a:schemeClr val="tx1"/>
                </a:solidFill>
                <a:latin typeface="+mn-lt"/>
                <a:ea typeface="+mn-ea"/>
                <a:cs typeface="+mn-cs"/>
              </a:rPr>
              <a:t>Brass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Panoramic</a:t>
            </a:r>
            <a:r>
              <a:rPr lang="cs-CZ" sz="1200" b="0" kern="1200" dirty="0" smtClean="0">
                <a:solidFill>
                  <a:schemeClr val="tx1"/>
                </a:solidFill>
                <a:latin typeface="+mn-lt"/>
                <a:ea typeface="+mn-ea"/>
                <a:cs typeface="+mn-cs"/>
              </a:rPr>
              <a:t> Mount (</a:t>
            </a:r>
            <a:r>
              <a:rPr lang="cs-CZ" sz="1200" b="0" kern="1200" dirty="0" err="1" smtClean="0">
                <a:solidFill>
                  <a:schemeClr val="tx1"/>
                </a:solidFill>
                <a:latin typeface="+mn-lt"/>
                <a:ea typeface="+mn-ea"/>
                <a:cs typeface="+mn-cs"/>
              </a:rPr>
              <a:t>wood</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tripod</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with</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rare</a:t>
            </a:r>
            <a:r>
              <a:rPr lang="cs-CZ" sz="1200" b="0" kern="1200" dirty="0" smtClean="0">
                <a:solidFill>
                  <a:schemeClr val="tx1"/>
                </a:solidFill>
                <a:latin typeface="+mn-lt"/>
                <a:ea typeface="+mn-ea"/>
                <a:cs typeface="+mn-cs"/>
              </a:rPr>
              <a:t> solid </a:t>
            </a:r>
            <a:r>
              <a:rPr lang="cs-CZ" sz="1200" b="0" kern="1200" dirty="0" err="1" smtClean="0">
                <a:solidFill>
                  <a:schemeClr val="tx1"/>
                </a:solidFill>
                <a:latin typeface="+mn-lt"/>
                <a:ea typeface="+mn-ea"/>
                <a:cs typeface="+mn-cs"/>
              </a:rPr>
              <a:t>brass</a:t>
            </a:r>
            <a:r>
              <a:rPr lang="cs-CZ" sz="1200" b="0" kern="1200" dirty="0" smtClean="0">
                <a:solidFill>
                  <a:schemeClr val="tx1"/>
                </a:solidFill>
                <a:latin typeface="+mn-lt"/>
                <a:ea typeface="+mn-ea"/>
                <a:cs typeface="+mn-cs"/>
              </a:rPr>
              <a:t> top and </a:t>
            </a:r>
            <a:r>
              <a:rPr lang="cs-CZ" sz="1200" b="0" kern="1200" dirty="0" err="1" smtClean="0">
                <a:solidFill>
                  <a:schemeClr val="tx1"/>
                </a:solidFill>
                <a:latin typeface="+mn-lt"/>
                <a:ea typeface="+mn-ea"/>
                <a:cs typeface="+mn-cs"/>
              </a:rPr>
              <a:t>brass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trim</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supporting</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TeleVue</a:t>
            </a:r>
            <a:r>
              <a:rPr lang="cs-CZ" sz="1200" b="0" kern="1200" dirty="0" smtClean="0">
                <a:solidFill>
                  <a:schemeClr val="tx1"/>
                </a:solidFill>
                <a:latin typeface="+mn-lt"/>
                <a:ea typeface="+mn-ea"/>
                <a:cs typeface="+mn-cs"/>
              </a:rPr>
              <a:t> 85. </a:t>
            </a:r>
            <a:r>
              <a:rPr lang="cs-CZ" sz="1200" b="0" kern="1200" dirty="0" err="1" smtClean="0">
                <a:solidFill>
                  <a:schemeClr val="tx1"/>
                </a:solidFill>
                <a:latin typeface="+mn-lt"/>
                <a:ea typeface="+mn-ea"/>
                <a:cs typeface="+mn-cs"/>
              </a:rPr>
              <a:t>Acquired</a:t>
            </a:r>
            <a:r>
              <a:rPr lang="cs-CZ" sz="1200" b="0" kern="1200" dirty="0" smtClean="0">
                <a:solidFill>
                  <a:schemeClr val="tx1"/>
                </a:solidFill>
                <a:latin typeface="+mn-lt"/>
                <a:ea typeface="+mn-ea"/>
                <a:cs typeface="+mn-cs"/>
              </a:rPr>
              <a:t> 1/6/1999. </a:t>
            </a:r>
            <a:r>
              <a:rPr lang="cs-CZ" sz="1200" b="0" kern="1200" dirty="0" err="1" smtClean="0">
                <a:solidFill>
                  <a:schemeClr val="tx1"/>
                </a:solidFill>
                <a:latin typeface="+mn-lt"/>
                <a:ea typeface="+mn-ea"/>
                <a:cs typeface="+mn-cs"/>
              </a:rPr>
              <a:t>Closest</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modern</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replacement</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cost</a:t>
            </a:r>
            <a:r>
              <a:rPr lang="cs-CZ" sz="1200" b="0" kern="1200" dirty="0" smtClean="0">
                <a:solidFill>
                  <a:schemeClr val="tx1"/>
                </a:solidFill>
                <a:latin typeface="+mn-lt"/>
                <a:ea typeface="+mn-ea"/>
                <a:cs typeface="+mn-cs"/>
              </a:rPr>
              <a:t> $765.00 (STOLEN)</a:t>
            </a:r>
          </a:p>
          <a:p>
            <a:endParaRPr lang="cs-CZ" sz="1200" b="0" kern="1200" dirty="0" smtClean="0">
              <a:solidFill>
                <a:schemeClr val="tx1"/>
              </a:solidFill>
              <a:latin typeface="+mn-lt"/>
              <a:ea typeface="+mn-ea"/>
              <a:cs typeface="+mn-cs"/>
            </a:endParaRPr>
          </a:p>
          <a:p>
            <a:r>
              <a:rPr lang="cs-CZ" sz="1200" b="0" kern="1200" dirty="0" smtClean="0">
                <a:solidFill>
                  <a:schemeClr val="tx1"/>
                </a:solidFill>
                <a:latin typeface="+mn-lt"/>
                <a:ea typeface="+mn-ea"/>
                <a:cs typeface="+mn-cs"/>
              </a:rPr>
              <a:t>10. </a:t>
            </a:r>
            <a:r>
              <a:rPr lang="cs-CZ" sz="1200" b="0" kern="1200" dirty="0" err="1" smtClean="0">
                <a:solidFill>
                  <a:schemeClr val="tx1"/>
                </a:solidFill>
                <a:latin typeface="+mn-lt"/>
                <a:ea typeface="+mn-ea"/>
                <a:cs typeface="+mn-cs"/>
              </a:rPr>
              <a:t>There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were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numerous</a:t>
            </a:r>
            <a:r>
              <a:rPr lang="cs-CZ" sz="1200" b="0" kern="1200" dirty="0" smtClean="0">
                <a:solidFill>
                  <a:schemeClr val="tx1"/>
                </a:solidFill>
                <a:latin typeface="+mn-lt"/>
                <a:ea typeface="+mn-ea"/>
                <a:cs typeface="+mn-cs"/>
              </a:rPr>
              <a:t> 20mm up to 50mm </a:t>
            </a:r>
            <a:r>
              <a:rPr lang="cs-CZ" sz="1200" b="0" kern="1200" dirty="0" err="1" smtClean="0">
                <a:solidFill>
                  <a:schemeClr val="tx1"/>
                </a:solidFill>
                <a:latin typeface="+mn-lt"/>
                <a:ea typeface="+mn-ea"/>
                <a:cs typeface="+mn-cs"/>
              </a:rPr>
              <a:t>aperture</a:t>
            </a:r>
            <a:r>
              <a:rPr lang="cs-CZ" sz="1200" b="0" kern="1200" dirty="0" smtClean="0">
                <a:solidFill>
                  <a:schemeClr val="tx1"/>
                </a:solidFill>
                <a:latin typeface="+mn-lt"/>
                <a:ea typeface="+mn-ea"/>
                <a:cs typeface="+mn-cs"/>
              </a:rPr>
              <a:t> Carl </a:t>
            </a:r>
            <a:r>
              <a:rPr lang="cs-CZ" sz="1200" b="0" kern="1200" dirty="0" err="1" smtClean="0">
                <a:solidFill>
                  <a:schemeClr val="tx1"/>
                </a:solidFill>
                <a:latin typeface="+mn-lt"/>
                <a:ea typeface="+mn-ea"/>
                <a:cs typeface="+mn-cs"/>
              </a:rPr>
              <a:t>Zeiss</a:t>
            </a:r>
            <a:r>
              <a:rPr lang="cs-CZ" sz="1200" b="0" kern="1200" dirty="0" smtClean="0">
                <a:solidFill>
                  <a:schemeClr val="tx1"/>
                </a:solidFill>
                <a:latin typeface="+mn-lt"/>
                <a:ea typeface="+mn-ea"/>
                <a:cs typeface="+mn-cs"/>
              </a:rPr>
              <a:t> and </a:t>
            </a:r>
            <a:r>
              <a:rPr lang="cs-CZ" sz="1200" b="0" kern="1200" dirty="0" err="1" smtClean="0">
                <a:solidFill>
                  <a:schemeClr val="tx1"/>
                </a:solidFill>
                <a:latin typeface="+mn-lt"/>
                <a:ea typeface="+mn-ea"/>
                <a:cs typeface="+mn-cs"/>
              </a:rPr>
              <a:t>Leica</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binoculars</a:t>
            </a:r>
            <a:r>
              <a:rPr lang="cs-CZ" sz="1200" b="0" kern="1200" dirty="0" smtClean="0">
                <a:solidFill>
                  <a:schemeClr val="tx1"/>
                </a:solidFill>
                <a:latin typeface="+mn-lt"/>
                <a:ea typeface="+mn-ea"/>
                <a:cs typeface="+mn-cs"/>
              </a:rPr>
              <a:t>, and </a:t>
            </a:r>
            <a:r>
              <a:rPr lang="cs-CZ" sz="1200" b="0" kern="1200" dirty="0" err="1" smtClean="0">
                <a:solidFill>
                  <a:schemeClr val="tx1"/>
                </a:solidFill>
                <a:latin typeface="+mn-lt"/>
                <a:ea typeface="+mn-ea"/>
                <a:cs typeface="+mn-cs"/>
              </a:rPr>
              <a:t>some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Fujinon</a:t>
            </a:r>
            <a:r>
              <a:rPr lang="cs-CZ" sz="1200" b="0" kern="1200" dirty="0" smtClean="0">
                <a:solidFill>
                  <a:schemeClr val="tx1"/>
                </a:solidFill>
                <a:latin typeface="+mn-lt"/>
                <a:ea typeface="+mn-ea"/>
                <a:cs typeface="+mn-cs"/>
              </a:rPr>
              <a:t> 50mm </a:t>
            </a:r>
            <a:r>
              <a:rPr lang="cs-CZ" sz="1200" b="0" kern="1200" dirty="0" err="1" smtClean="0">
                <a:solidFill>
                  <a:schemeClr val="tx1"/>
                </a:solidFill>
                <a:latin typeface="+mn-lt"/>
                <a:ea typeface="+mn-ea"/>
                <a:cs typeface="+mn-cs"/>
              </a:rPr>
              <a:t>binoculars</a:t>
            </a:r>
            <a:r>
              <a:rPr lang="cs-CZ" sz="1200" b="0" kern="1200" dirty="0" smtClean="0">
                <a:solidFill>
                  <a:schemeClr val="tx1"/>
                </a:solidFill>
                <a:latin typeface="+mn-lt"/>
                <a:ea typeface="+mn-ea"/>
                <a:cs typeface="+mn-cs"/>
              </a:rPr>
              <a:t> stolen.</a:t>
            </a:r>
          </a:p>
          <a:p>
            <a:endParaRPr lang="cs-CZ" sz="1200" b="0" kern="1200" dirty="0" smtClean="0">
              <a:solidFill>
                <a:schemeClr val="tx1"/>
              </a:solidFill>
              <a:latin typeface="+mn-lt"/>
              <a:ea typeface="+mn-ea"/>
              <a:cs typeface="+mn-cs"/>
            </a:endParaRPr>
          </a:p>
          <a:p>
            <a:r>
              <a:rPr lang="cs-CZ" sz="1200" b="0" kern="1200" dirty="0" err="1" smtClean="0">
                <a:solidFill>
                  <a:schemeClr val="tx1"/>
                </a:solidFill>
                <a:latin typeface="+mn-lt"/>
                <a:ea typeface="+mn-ea"/>
                <a:cs typeface="+mn-cs"/>
              </a:rPr>
              <a:t>If</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any</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information</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comes</a:t>
            </a:r>
            <a:r>
              <a:rPr lang="cs-CZ" sz="1200" b="0" kern="1200" dirty="0" smtClean="0">
                <a:solidFill>
                  <a:schemeClr val="tx1"/>
                </a:solidFill>
                <a:latin typeface="+mn-lt"/>
                <a:ea typeface="+mn-ea"/>
                <a:cs typeface="+mn-cs"/>
              </a:rPr>
              <a:t> up </a:t>
            </a:r>
            <a:r>
              <a:rPr lang="cs-CZ" sz="1200" b="0" kern="1200" dirty="0" err="1" smtClean="0">
                <a:solidFill>
                  <a:schemeClr val="tx1"/>
                </a:solidFill>
                <a:latin typeface="+mn-lt"/>
                <a:ea typeface="+mn-ea"/>
                <a:cs typeface="+mn-cs"/>
              </a:rPr>
              <a:t>or</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suspicions</a:t>
            </a:r>
            <a:r>
              <a:rPr lang="cs-CZ" sz="1200" b="0" kern="1200" dirty="0" smtClean="0">
                <a:solidFill>
                  <a:schemeClr val="tx1"/>
                </a:solidFill>
                <a:latin typeface="+mn-lt"/>
                <a:ea typeface="+mn-ea"/>
                <a:cs typeface="+mn-cs"/>
              </a:rPr>
              <a:t> are </a:t>
            </a:r>
            <a:r>
              <a:rPr lang="cs-CZ" sz="1200" b="0" kern="1200" dirty="0" err="1" smtClean="0">
                <a:solidFill>
                  <a:schemeClr val="tx1"/>
                </a:solidFill>
                <a:latin typeface="+mn-lt"/>
                <a:ea typeface="+mn-ea"/>
                <a:cs typeface="+mn-cs"/>
              </a:rPr>
              <a:t>aroused</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then</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since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the</a:t>
            </a:r>
            <a:r>
              <a:rPr lang="cs-CZ" sz="1200" b="0" kern="1200" dirty="0" smtClean="0">
                <a:solidFill>
                  <a:schemeClr val="tx1"/>
                </a:solidFill>
                <a:latin typeface="+mn-lt"/>
                <a:ea typeface="+mn-ea"/>
                <a:cs typeface="+mn-cs"/>
              </a:rPr>
              <a:t> case </a:t>
            </a:r>
            <a:r>
              <a:rPr lang="cs-CZ" sz="1200" b="0" kern="1200" dirty="0" err="1" smtClean="0">
                <a:solidFill>
                  <a:schemeClr val="tx1"/>
                </a:solidFill>
                <a:latin typeface="+mn-lt"/>
                <a:ea typeface="+mn-ea"/>
                <a:cs typeface="+mn-cs"/>
              </a:rPr>
              <a:t>is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being</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handled</a:t>
            </a:r>
            <a:r>
              <a:rPr lang="cs-CZ" sz="1200" b="0" kern="1200" dirty="0" smtClean="0">
                <a:solidFill>
                  <a:schemeClr val="tx1"/>
                </a:solidFill>
                <a:latin typeface="+mn-lt"/>
                <a:ea typeface="+mn-ea"/>
                <a:cs typeface="+mn-cs"/>
              </a:rPr>
              <a:t> by Prince </a:t>
            </a:r>
            <a:r>
              <a:rPr lang="cs-CZ" sz="1200" b="0" kern="1200" dirty="0" err="1" smtClean="0">
                <a:solidFill>
                  <a:schemeClr val="tx1"/>
                </a:solidFill>
                <a:latin typeface="+mn-lt"/>
                <a:ea typeface="+mn-ea"/>
                <a:cs typeface="+mn-cs"/>
              </a:rPr>
              <a:t>George's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County</a:t>
            </a:r>
            <a:r>
              <a:rPr lang="cs-CZ" sz="1200" b="0" kern="1200" dirty="0" smtClean="0">
                <a:solidFill>
                  <a:schemeClr val="tx1"/>
                </a:solidFill>
                <a:latin typeface="+mn-lt"/>
                <a:ea typeface="+mn-ea"/>
                <a:cs typeface="+mn-cs"/>
              </a:rPr>
              <a:t> Police (Case #13-184-0366), </a:t>
            </a:r>
            <a:r>
              <a:rPr lang="cs-CZ" sz="1200" b="0" kern="1200" dirty="0" err="1" smtClean="0">
                <a:solidFill>
                  <a:schemeClr val="tx1"/>
                </a:solidFill>
                <a:latin typeface="+mn-lt"/>
                <a:ea typeface="+mn-ea"/>
                <a:cs typeface="+mn-cs"/>
              </a:rPr>
              <a:t>please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contact</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Detective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Shapiro</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of</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their</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local</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Beltsville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precinct</a:t>
            </a:r>
            <a:r>
              <a:rPr lang="cs-CZ" sz="1200" b="0" kern="1200" dirty="0" smtClean="0">
                <a:solidFill>
                  <a:schemeClr val="tx1"/>
                </a:solidFill>
                <a:latin typeface="+mn-lt"/>
                <a:ea typeface="+mn-ea"/>
                <a:cs typeface="+mn-cs"/>
              </a:rPr>
              <a:t> in </a:t>
            </a:r>
            <a:r>
              <a:rPr lang="cs-CZ" sz="1200" b="0" kern="1200" dirty="0" err="1" smtClean="0">
                <a:solidFill>
                  <a:schemeClr val="tx1"/>
                </a:solidFill>
                <a:latin typeface="+mn-lt"/>
                <a:ea typeface="+mn-ea"/>
                <a:cs typeface="+mn-cs"/>
              </a:rPr>
              <a:t>charge</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of</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this</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That</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is</a:t>
            </a:r>
            <a:r>
              <a:rPr lang="cs-CZ" sz="1200" b="0" kern="1200" dirty="0" smtClean="0">
                <a:solidFill>
                  <a:schemeClr val="tx1"/>
                </a:solidFill>
                <a:latin typeface="+mn-lt"/>
                <a:ea typeface="+mn-ea"/>
                <a:cs typeface="+mn-cs"/>
              </a:rPr>
              <a:t> PGPD </a:t>
            </a:r>
            <a:r>
              <a:rPr lang="cs-CZ" sz="1200" b="0" kern="1200" dirty="0" err="1" smtClean="0">
                <a:solidFill>
                  <a:schemeClr val="tx1"/>
                </a:solidFill>
                <a:latin typeface="+mn-lt"/>
                <a:ea typeface="+mn-ea"/>
                <a:cs typeface="+mn-cs"/>
              </a:rPr>
              <a:t>District</a:t>
            </a:r>
            <a:r>
              <a:rPr lang="cs-CZ" sz="1200" b="0" kern="1200" dirty="0" smtClean="0">
                <a:solidFill>
                  <a:schemeClr val="tx1"/>
                </a:solidFill>
                <a:latin typeface="+mn-lt"/>
                <a:ea typeface="+mn-ea"/>
                <a:cs typeface="+mn-cs"/>
              </a:rPr>
              <a:t> VI, 4321 </a:t>
            </a:r>
            <a:r>
              <a:rPr lang="cs-CZ" sz="1200" b="0" kern="1200" dirty="0" err="1" smtClean="0">
                <a:solidFill>
                  <a:schemeClr val="tx1"/>
                </a:solidFill>
                <a:latin typeface="+mn-lt"/>
                <a:ea typeface="+mn-ea"/>
                <a:cs typeface="+mn-cs"/>
              </a:rPr>
              <a:t>Sellman</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Road</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Beltsville</a:t>
            </a:r>
            <a:r>
              <a:rPr lang="cs-CZ" sz="1200" b="0" kern="1200" dirty="0" smtClean="0">
                <a:solidFill>
                  <a:schemeClr val="tx1"/>
                </a:solidFill>
                <a:latin typeface="+mn-lt"/>
                <a:ea typeface="+mn-ea"/>
                <a:cs typeface="+mn-cs"/>
              </a:rPr>
              <a:t>, MD 20705-2543, </a:t>
            </a:r>
            <a:r>
              <a:rPr lang="cs-CZ" sz="1200" b="0" kern="1200" dirty="0" err="1" smtClean="0">
                <a:solidFill>
                  <a:schemeClr val="tx1"/>
                </a:solidFill>
                <a:latin typeface="+mn-lt"/>
                <a:ea typeface="+mn-ea"/>
                <a:cs typeface="+mn-cs"/>
              </a:rPr>
              <a:t>telephone</a:t>
            </a:r>
            <a:r>
              <a:rPr lang="cs-CZ" sz="1200" b="0" kern="1200" dirty="0" smtClean="0">
                <a:solidFill>
                  <a:schemeClr val="tx1"/>
                </a:solidFill>
                <a:latin typeface="+mn-lt"/>
                <a:ea typeface="+mn-ea"/>
                <a:cs typeface="+mn-cs"/>
              </a:rPr>
              <a:t> </a:t>
            </a:r>
            <a:r>
              <a:rPr lang="cs-CZ" sz="1200" b="0" u="sng" kern="1200" dirty="0" smtClean="0">
                <a:solidFill>
                  <a:schemeClr val="tx1"/>
                </a:solidFill>
                <a:latin typeface="+mn-lt"/>
                <a:ea typeface="+mn-ea"/>
                <a:cs typeface="+mn-cs"/>
                <a:hlinkClick r:id="rId8"/>
              </a:rPr>
              <a:t>(301) 937-0910</a:t>
            </a:r>
          </a:p>
          <a:p>
            <a:endParaRPr lang="cs-CZ" sz="1200" b="0" kern="1200" dirty="0" smtClean="0">
              <a:solidFill>
                <a:schemeClr val="tx1"/>
              </a:solidFill>
              <a:latin typeface="+mn-lt"/>
              <a:ea typeface="+mn-ea"/>
              <a:cs typeface="+mn-cs"/>
            </a:endParaRPr>
          </a:p>
          <a:p>
            <a:r>
              <a:rPr lang="cs-CZ" sz="1200" b="0" kern="1200" dirty="0" err="1" smtClean="0">
                <a:solidFill>
                  <a:schemeClr val="tx1"/>
                </a:solidFill>
                <a:latin typeface="+mn-lt"/>
                <a:ea typeface="+mn-ea"/>
                <a:cs typeface="+mn-cs"/>
              </a:rPr>
              <a:t>Sincerely</a:t>
            </a:r>
            <a:r>
              <a:rPr lang="cs-CZ" sz="1200" b="0" kern="1200" dirty="0" smtClean="0">
                <a:solidFill>
                  <a:schemeClr val="tx1"/>
                </a:solidFill>
                <a:latin typeface="+mn-lt"/>
                <a:ea typeface="+mn-ea"/>
                <a:cs typeface="+mn-cs"/>
              </a:rPr>
              <a:t>,</a:t>
            </a:r>
          </a:p>
          <a:p>
            <a:endParaRPr lang="cs-CZ" sz="1200" b="0" kern="1200" dirty="0" smtClean="0">
              <a:solidFill>
                <a:schemeClr val="tx1"/>
              </a:solidFill>
              <a:latin typeface="+mn-lt"/>
              <a:ea typeface="+mn-ea"/>
              <a:cs typeface="+mn-cs"/>
            </a:endParaRPr>
          </a:p>
          <a:p>
            <a:r>
              <a:rPr lang="cs-CZ" sz="1200" b="0" kern="1200" dirty="0" smtClean="0">
                <a:solidFill>
                  <a:schemeClr val="tx1"/>
                </a:solidFill>
                <a:latin typeface="+mn-lt"/>
                <a:ea typeface="+mn-ea"/>
                <a:cs typeface="+mn-cs"/>
              </a:rPr>
              <a:t>Martin </a:t>
            </a:r>
            <a:r>
              <a:rPr lang="cs-CZ" sz="1200" b="0" kern="1200" dirty="0" err="1" smtClean="0">
                <a:solidFill>
                  <a:schemeClr val="tx1"/>
                </a:solidFill>
                <a:latin typeface="+mn-lt"/>
                <a:ea typeface="+mn-ea"/>
                <a:cs typeface="+mn-cs"/>
              </a:rPr>
              <a:t>Cohen</a:t>
            </a:r>
            <a:endParaRPr lang="cs-CZ" sz="1200" b="0" kern="1200" dirty="0" smtClean="0">
              <a:solidFill>
                <a:schemeClr val="tx1"/>
              </a:solidFill>
              <a:latin typeface="+mn-lt"/>
              <a:ea typeface="+mn-ea"/>
              <a:cs typeface="+mn-cs"/>
            </a:endParaRPr>
          </a:p>
          <a:p>
            <a:r>
              <a:rPr lang="cs-CZ" sz="1200" b="0" kern="1200" dirty="0" err="1" smtClean="0">
                <a:solidFill>
                  <a:schemeClr val="tx1"/>
                </a:solidFill>
                <a:latin typeface="+mn-lt"/>
                <a:ea typeface="+mn-ea"/>
                <a:cs typeface="+mn-cs"/>
              </a:rPr>
              <a:t>Company</a:t>
            </a:r>
            <a:r>
              <a:rPr lang="cs-CZ" sz="1200" b="0" kern="1200" dirty="0" smtClean="0">
                <a:solidFill>
                  <a:schemeClr val="tx1"/>
                </a:solidFill>
                <a:latin typeface="+mn-lt"/>
                <a:ea typeface="+mn-ea"/>
                <a:cs typeface="+mn-cs"/>
              </a:rPr>
              <a:t> </a:t>
            </a:r>
            <a:r>
              <a:rPr lang="cs-CZ" sz="1200" b="0" kern="1200" dirty="0" err="1" smtClean="0">
                <a:solidFill>
                  <a:schemeClr val="tx1"/>
                </a:solidFill>
                <a:latin typeface="+mn-lt"/>
                <a:ea typeface="+mn-ea"/>
                <a:cs typeface="+mn-cs"/>
              </a:rPr>
              <a:t>Seven</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 </a:t>
            </a:r>
            <a:r>
              <a:rPr lang="en-US" sz="1200" kern="1200" dirty="0" err="1" smtClean="0">
                <a:solidFill>
                  <a:schemeClr val="tx1"/>
                </a:solidFill>
                <a:latin typeface="+mn-lt"/>
                <a:ea typeface="+mn-ea"/>
                <a:cs typeface="+mn-cs"/>
              </a:rPr>
              <a:t>Hyperion,moon</a:t>
            </a:r>
            <a:r>
              <a:rPr lang="en-US" sz="1200" kern="1200" dirty="0" smtClean="0">
                <a:solidFill>
                  <a:schemeClr val="tx1"/>
                </a:solidFill>
                <a:latin typeface="+mn-lt"/>
                <a:ea typeface="+mn-ea"/>
                <a:cs typeface="+mn-cs"/>
              </a:rPr>
              <a:t> of Saturn (it tumbles erratically, due to Titan's influence) Here is what Wikipedia says about Hyperion: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Voyager 2 images and subsequent ground based photometry indicate that Hyperion's rotation is chaotic, that is, its axis of rotation wobbles so much that its orientation in space is unpredictable. Hyperion is the only moon in the Solar System known to rotate chaotically. It is also the only regular planetary natural satellite in the Solar System known not to be tidally locked.</a:t>
            </a:r>
          </a:p>
          <a:p>
            <a:r>
              <a:rPr lang="en-US" sz="1200" kern="1200" dirty="0" smtClean="0">
                <a:solidFill>
                  <a:schemeClr val="tx1"/>
                </a:solidFill>
                <a:latin typeface="+mn-lt"/>
                <a:ea typeface="+mn-ea"/>
                <a:cs typeface="+mn-cs"/>
              </a:rPr>
              <a:t>Hyperion is unique among the large moons in that it is very irregularly shaped, has a fairly eccentric orbit, and is near a much larger moon, Titan. These factors combine to restrict the set of conditions under which a stable rotation is possible. The 3:4 orbital resonance between Titan and Hyperion may also make a chaotic rotation more likely.</a:t>
            </a:r>
            <a:endParaRPr lang="en-US" baseline="0" dirty="0" smtClean="0"/>
          </a:p>
        </p:txBody>
      </p:sp>
      <p:sp>
        <p:nvSpPr>
          <p:cNvPr id="4" name="Slide Number Placeholder 3"/>
          <p:cNvSpPr>
            <a:spLocks noGrp="1"/>
          </p:cNvSpPr>
          <p:nvPr>
            <p:ph type="sldNum" sz="quarter" idx="10"/>
          </p:nvPr>
        </p:nvSpPr>
        <p:spPr/>
        <p:txBody>
          <a:bodyPr/>
          <a:lstStyle/>
          <a:p>
            <a:fld id="{AFBC2E10-22CB-42C8-9879-21136F4F7F9F}"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CAB9F6-478C-4224-9667-905C83217EBB}" type="datetime1">
              <a:rPr lang="en-US" smtClean="0"/>
              <a:pPr/>
              <a:t>7/18/13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492875"/>
            <a:ext cx="2133600" cy="365125"/>
          </a:xfrm>
        </p:spPr>
        <p:txBody>
          <a:bodyPr/>
          <a:lstStyle>
            <a:lvl1pPr>
              <a:defRPr sz="1600" baseline="0"/>
            </a:lvl1pPr>
          </a:lstStyle>
          <a:p>
            <a:fld id="{21049386-48BA-4B62-83AD-3997DFF5CBF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C11644-0C39-4039-B80B-F23C5405FEDC}" type="datetime1">
              <a:rPr lang="en-US" smtClean="0"/>
              <a:pPr/>
              <a:t>7/18/13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descr="m46m47_hetlage_f.jpg"/>
          <p:cNvPicPr>
            <a:picLocks noChangeAspect="1"/>
          </p:cNvPicPr>
          <p:nvPr userDrawn="1"/>
        </p:nvPicPr>
        <p:blipFill>
          <a:blip r:embed="rId2" cstate="print">
            <a:lum bright="-30000"/>
          </a:blip>
          <a:srcRect l="3514" r="4189"/>
          <a:stretch>
            <a:fillRect/>
          </a:stretch>
        </p:blipFill>
        <p:spPr>
          <a:xfrm>
            <a:off x="0" y="0"/>
            <a:ext cx="9144000" cy="6858000"/>
          </a:xfrm>
          <a:prstGeom prst="rect">
            <a:avLst/>
          </a:prstGeom>
        </p:spPr>
      </p:pic>
      <p:sp>
        <p:nvSpPr>
          <p:cNvPr id="2" name="Title 1"/>
          <p:cNvSpPr>
            <a:spLocks noGrp="1"/>
          </p:cNvSpPr>
          <p:nvPr>
            <p:ph type="title" hasCustomPrompt="1"/>
          </p:nvPr>
        </p:nvSpPr>
        <p:spPr/>
        <p:txBody>
          <a:bodyPr>
            <a:noAutofit/>
          </a:bodyPr>
          <a:lstStyle>
            <a:lvl1pPr>
              <a:defRPr sz="4800" baseline="0">
                <a:solidFill>
                  <a:srgbClr val="FFFF00"/>
                </a:solidFill>
                <a:latin typeface="Times New Roman"/>
              </a:defRPr>
            </a:lvl1pPr>
          </a:lstStyle>
          <a:p>
            <a:r>
              <a:rPr lang="en-US" dirty="0" smtClean="0"/>
              <a:t>Click Master title</a:t>
            </a:r>
            <a:endParaRPr lang="en-US" dirty="0"/>
          </a:p>
        </p:txBody>
      </p:sp>
      <p:sp>
        <p:nvSpPr>
          <p:cNvPr id="3" name="Content Placeholder 2"/>
          <p:cNvSpPr>
            <a:spLocks noGrp="1"/>
          </p:cNvSpPr>
          <p:nvPr>
            <p:ph idx="1"/>
          </p:nvPr>
        </p:nvSpPr>
        <p:spPr/>
        <p:txBody>
          <a:bodyPr/>
          <a:lstStyle>
            <a:lvl1pPr>
              <a:defRPr sz="4000" baseline="0">
                <a:solidFill>
                  <a:srgbClr val="FFFF00"/>
                </a:solidFill>
                <a:latin typeface="Times New Roman"/>
              </a:defRPr>
            </a:lvl1pPr>
            <a:lvl2pPr>
              <a:defRPr sz="3600" baseline="0">
                <a:solidFill>
                  <a:srgbClr val="FFFF00"/>
                </a:solidFill>
                <a:latin typeface="Times New Roman"/>
              </a:defRPr>
            </a:lvl2pPr>
            <a:lvl3pPr>
              <a:defRPr sz="3200" baseline="0">
                <a:solidFill>
                  <a:srgbClr val="FFFF00"/>
                </a:solidFill>
                <a:latin typeface="Times New Roman"/>
              </a:defRPr>
            </a:lvl3pPr>
            <a:lvl4pPr>
              <a:defRPr sz="2800" baseline="0">
                <a:solidFill>
                  <a:srgbClr val="FFFF00"/>
                </a:solidFill>
                <a:latin typeface="Times New Roman"/>
              </a:defRPr>
            </a:lvl4pPr>
            <a:lvl5pPr>
              <a:defRPr sz="2400" baseline="0">
                <a:solidFill>
                  <a:srgbClr val="FFFF00"/>
                </a:solidFill>
                <a:latin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10"/>
          </p:nvPr>
        </p:nvSpPr>
        <p:spPr/>
        <p:txBody>
          <a:bodyPr/>
          <a:lstStyle/>
          <a:p>
            <a:fld id="{3B053204-715F-4B56-891C-20C918733ECA}" type="datetime1">
              <a:rPr lang="en-US" smtClean="0"/>
              <a:pPr/>
              <a:t>7/18/13</a:t>
            </a:fld>
            <a:endParaRPr lang="en-US" dirty="0"/>
          </a:p>
        </p:txBody>
      </p:sp>
      <p:sp>
        <p:nvSpPr>
          <p:cNvPr id="12" name="Footer Placeholder 11"/>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49E143-2239-4250-B753-148FDAC8C3D1}" type="datetime1">
              <a:rPr lang="en-US" smtClean="0"/>
              <a:pPr/>
              <a:t>7/18/13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B7495E-1B9C-4E2F-B6AC-EF7C919FF241}" type="datetime1">
              <a:rPr lang="en-US" smtClean="0"/>
              <a:pPr/>
              <a:t>7/18/13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0DE21B-9655-4FDF-A7A5-55F64DEE4BC1}" type="datetime1">
              <a:rPr lang="en-US" smtClean="0"/>
              <a:pPr/>
              <a:t>7/18/13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BB249-B98F-4521-AA36-F4D5F08BACFF}" type="datetime1">
              <a:rPr lang="en-US" smtClean="0"/>
              <a:pPr/>
              <a:t>7/18/13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7010400" y="6356350"/>
            <a:ext cx="2133600" cy="365125"/>
          </a:xfrm>
        </p:spPr>
        <p:txBody>
          <a:bodyPr/>
          <a:lstStyle>
            <a:lvl1pPr>
              <a:defRPr sz="2000">
                <a:solidFill>
                  <a:srgbClr val="FFFF00"/>
                </a:solidFill>
              </a:defRPr>
            </a:lvl1pPr>
          </a:lstStyle>
          <a:p>
            <a:fld id="{21049386-48BA-4B62-83AD-3997DFF5CBFB}" type="slidenum">
              <a:rPr lang="en-US" smtClean="0"/>
              <a:pPr/>
              <a:t>‹#›</a:t>
            </a:fld>
            <a:endParaRPr lang="en-US" dirty="0"/>
          </a:p>
        </p:txBody>
      </p:sp>
      <p:pic>
        <p:nvPicPr>
          <p:cNvPr id="5" name="Picture 4" descr="HAL10Logo1.png"/>
          <p:cNvPicPr>
            <a:picLocks noChangeAspect="1"/>
          </p:cNvPicPr>
          <p:nvPr userDrawn="1"/>
        </p:nvPicPr>
        <p:blipFill>
          <a:blip r:embed="rId2" cstate="print"/>
          <a:stretch>
            <a:fillRect/>
          </a:stretch>
        </p:blipFill>
        <p:spPr>
          <a:xfrm>
            <a:off x="-430988" y="-380890"/>
            <a:ext cx="2286000" cy="2286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30C45D-0443-4F37-ACD2-E60DD68AE38D}" type="datetime1">
              <a:rPr lang="en-US" smtClean="0"/>
              <a:pPr/>
              <a:t>7/18/13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7696AE-0609-407A-966C-1570904D8764}" type="datetime1">
              <a:rPr lang="en-US" smtClean="0"/>
              <a:pPr/>
              <a:t>7/18/13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407942-4BCB-4A99-B524-704467C59BF1}" type="datetime1">
              <a:rPr lang="en-US" smtClean="0"/>
              <a:pPr/>
              <a:t>7/18/13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516D52-E791-4F00-A06E-474AD13DF973}" type="datetime1">
              <a:rPr lang="en-US" smtClean="0"/>
              <a:pPr/>
              <a:t>7/18/13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049386-48BA-4B62-83AD-3997DFF5CBFB}"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g"/><Relationship Id="rId3"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5" name="TextBox 4"/>
          <p:cNvSpPr txBox="1"/>
          <p:nvPr/>
        </p:nvSpPr>
        <p:spPr>
          <a:xfrm>
            <a:off x="1687437" y="457200"/>
            <a:ext cx="5769127" cy="3785652"/>
          </a:xfrm>
          <a:prstGeom prst="rect">
            <a:avLst/>
          </a:prstGeom>
          <a:noFill/>
        </p:spPr>
        <p:txBody>
          <a:bodyPr wrap="none" rtlCol="0">
            <a:spAutoFit/>
          </a:bodyPr>
          <a:lstStyle/>
          <a:p>
            <a:pPr algn="ctr"/>
            <a:r>
              <a:rPr lang="en-US" sz="8000" dirty="0" smtClean="0">
                <a:solidFill>
                  <a:srgbClr val="FFFF00"/>
                </a:solidFill>
                <a:latin typeface="Times New Roman"/>
                <a:cs typeface="Times New Roman"/>
              </a:rPr>
              <a:t>Howard </a:t>
            </a:r>
          </a:p>
          <a:p>
            <a:pPr algn="ctr"/>
            <a:r>
              <a:rPr lang="en-US" sz="8000" dirty="0" smtClean="0">
                <a:solidFill>
                  <a:srgbClr val="FFFF00"/>
                </a:solidFill>
                <a:latin typeface="Times New Roman"/>
                <a:cs typeface="Times New Roman"/>
              </a:rPr>
              <a:t>Astronomical</a:t>
            </a:r>
          </a:p>
          <a:p>
            <a:pPr algn="ctr"/>
            <a:r>
              <a:rPr lang="en-US" sz="8000" dirty="0" smtClean="0">
                <a:solidFill>
                  <a:srgbClr val="FFFF00"/>
                </a:solidFill>
                <a:latin typeface="Times New Roman"/>
                <a:cs typeface="Times New Roman"/>
              </a:rPr>
              <a:t>League</a:t>
            </a:r>
            <a:endParaRPr lang="en-US" sz="8000" dirty="0">
              <a:solidFill>
                <a:srgbClr val="FFFF00"/>
              </a:solidFill>
              <a:latin typeface="Times New Roman"/>
              <a:cs typeface="Times New Roman"/>
            </a:endParaRPr>
          </a:p>
        </p:txBody>
      </p:sp>
      <p:sp>
        <p:nvSpPr>
          <p:cNvPr id="8" name="TextBox 7"/>
          <p:cNvSpPr txBox="1"/>
          <p:nvPr/>
        </p:nvSpPr>
        <p:spPr>
          <a:xfrm>
            <a:off x="4638798" y="4800600"/>
            <a:ext cx="2685501" cy="646331"/>
          </a:xfrm>
          <a:prstGeom prst="rect">
            <a:avLst/>
          </a:prstGeom>
          <a:noFill/>
        </p:spPr>
        <p:txBody>
          <a:bodyPr wrap="none" rtlCol="0">
            <a:spAutoFit/>
          </a:bodyPr>
          <a:lstStyle/>
          <a:p>
            <a:pPr algn="ctr"/>
            <a:r>
              <a:rPr lang="en-US" sz="3600" dirty="0" smtClean="0">
                <a:solidFill>
                  <a:srgbClr val="FFFF00"/>
                </a:solidFill>
                <a:latin typeface="Times New Roman"/>
                <a:cs typeface="Times New Roman"/>
              </a:rPr>
              <a:t>July 18, 2013</a:t>
            </a:r>
            <a:endParaRPr lang="en-US" sz="3600" dirty="0">
              <a:solidFill>
                <a:srgbClr val="FFFF00"/>
              </a:solidFill>
              <a:latin typeface="Times New Roman"/>
              <a:cs typeface="Times New Roman"/>
            </a:endParaRPr>
          </a:p>
        </p:txBody>
      </p:sp>
      <p:pic>
        <p:nvPicPr>
          <p:cNvPr id="6" name="Picture 5" descr="HAL10Logo4.png"/>
          <p:cNvPicPr>
            <a:picLocks noChangeAspect="1"/>
          </p:cNvPicPr>
          <p:nvPr/>
        </p:nvPicPr>
        <p:blipFill>
          <a:blip r:embed="rId4" cstate="print"/>
          <a:stretch>
            <a:fillRect/>
          </a:stretch>
        </p:blipFill>
        <p:spPr>
          <a:xfrm>
            <a:off x="0" y="3513406"/>
            <a:ext cx="3344594" cy="3344594"/>
          </a:xfrm>
          <a:prstGeom prst="rect">
            <a:avLst/>
          </a:prstGeom>
        </p:spPr>
      </p:pic>
      <p:sp>
        <p:nvSpPr>
          <p:cNvPr id="10" name="Oval 9"/>
          <p:cNvSpPr/>
          <p:nvPr/>
        </p:nvSpPr>
        <p:spPr>
          <a:xfrm>
            <a:off x="1957388" y="4529138"/>
            <a:ext cx="542925" cy="4429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909763" y="4567237"/>
            <a:ext cx="819148" cy="523220"/>
          </a:xfrm>
          <a:prstGeom prst="rect">
            <a:avLst/>
          </a:prstGeom>
          <a:noFill/>
        </p:spPr>
        <p:txBody>
          <a:bodyPr wrap="square" rtlCol="0">
            <a:spAutoFit/>
          </a:bodyPr>
          <a:lstStyle/>
          <a:p>
            <a:r>
              <a:rPr lang="en-US" sz="2800" b="1" dirty="0" smtClean="0">
                <a:latin typeface="Arial Black" pitchFamily="34" charset="0"/>
              </a:rPr>
              <a:t>13</a:t>
            </a:r>
            <a:endParaRPr lang="en-US" sz="2800" b="1" dirty="0">
              <a:latin typeface="Arial Black" pitchFamily="34" charset="0"/>
            </a:endParaRPr>
          </a:p>
        </p:txBody>
      </p:sp>
    </p:spTree>
  </p:cSld>
  <p:clrMapOvr>
    <a:masterClrMapping/>
  </p:clrMapOvr>
  <p:transition xmlns:p14="http://schemas.microsoft.com/office/powerpoint/2010/main" advClick="0" advTm="11956"/>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525" y="-58492"/>
            <a:ext cx="9096475" cy="6916492"/>
          </a:xfrm>
          <a:prstGeom prst="rect">
            <a:avLst/>
          </a:prstGeom>
        </p:spPr>
      </p:pic>
      <p:sp>
        <p:nvSpPr>
          <p:cNvPr id="4" name="TextBox 3"/>
          <p:cNvSpPr txBox="1"/>
          <p:nvPr/>
        </p:nvSpPr>
        <p:spPr>
          <a:xfrm>
            <a:off x="0" y="6223000"/>
            <a:ext cx="1919516" cy="461665"/>
          </a:xfrm>
          <a:prstGeom prst="rect">
            <a:avLst/>
          </a:prstGeom>
          <a:noFill/>
        </p:spPr>
        <p:txBody>
          <a:bodyPr wrap="none" rtlCol="0">
            <a:spAutoFit/>
          </a:bodyPr>
          <a:lstStyle/>
          <a:p>
            <a:r>
              <a:rPr lang="en-US" sz="2400" dirty="0" smtClean="0">
                <a:solidFill>
                  <a:srgbClr val="CCFF33"/>
                </a:solidFill>
                <a:latin typeface="Times New Roman"/>
                <a:cs typeface="Times New Roman"/>
              </a:rPr>
              <a:t>Herman </a:t>
            </a:r>
            <a:r>
              <a:rPr lang="en-US" sz="2400" dirty="0" err="1" smtClean="0">
                <a:solidFill>
                  <a:srgbClr val="CCFF33"/>
                </a:solidFill>
                <a:latin typeface="Times New Roman"/>
                <a:cs typeface="Times New Roman"/>
              </a:rPr>
              <a:t>Heyn</a:t>
            </a:r>
            <a:endParaRPr lang="en-US" sz="2400" dirty="0">
              <a:solidFill>
                <a:srgbClr val="CCFF33"/>
              </a:solidFill>
              <a:latin typeface="Times New Roman"/>
              <a:cs typeface="Times New Roman"/>
            </a:endParaRPr>
          </a:p>
        </p:txBody>
      </p:sp>
    </p:spTree>
    <p:extLst>
      <p:ext uri="{BB962C8B-B14F-4D97-AF65-F5344CB8AC3E}">
        <p14:creationId xmlns:p14="http://schemas.microsoft.com/office/powerpoint/2010/main" val="941436300"/>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500" y="190500"/>
            <a:ext cx="2290711" cy="461665"/>
          </a:xfrm>
          <a:prstGeom prst="rect">
            <a:avLst/>
          </a:prstGeom>
          <a:noFill/>
        </p:spPr>
        <p:txBody>
          <a:bodyPr wrap="none" rtlCol="0">
            <a:spAutoFit/>
          </a:bodyPr>
          <a:lstStyle/>
          <a:p>
            <a:r>
              <a:rPr lang="en-US" sz="2400" dirty="0" smtClean="0">
                <a:solidFill>
                  <a:srgbClr val="CCFF33"/>
                </a:solidFill>
                <a:latin typeface="Times New Roman"/>
                <a:cs typeface="Times New Roman"/>
              </a:rPr>
              <a:t>Phil </a:t>
            </a:r>
            <a:r>
              <a:rPr lang="en-US" sz="2400" dirty="0" err="1" smtClean="0">
                <a:solidFill>
                  <a:srgbClr val="CCFF33"/>
                </a:solidFill>
                <a:latin typeface="Times New Roman"/>
                <a:cs typeface="Times New Roman"/>
              </a:rPr>
              <a:t>Whitebloom</a:t>
            </a:r>
            <a:endParaRPr lang="en-US" sz="2400" dirty="0">
              <a:solidFill>
                <a:srgbClr val="CCFF33"/>
              </a:solidFill>
              <a:latin typeface="Times New Roman"/>
              <a:cs typeface="Times New Roman"/>
            </a:endParaRPr>
          </a:p>
        </p:txBody>
      </p:sp>
      <p:pic>
        <p:nvPicPr>
          <p:cNvPr id="2" name="Picture 1" descr="5753816_ori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0500"/>
            <a:ext cx="9144000" cy="3927451"/>
          </a:xfrm>
          <a:prstGeom prst="rect">
            <a:avLst/>
          </a:prstGeom>
        </p:spPr>
      </p:pic>
    </p:spTree>
    <p:extLst>
      <p:ext uri="{BB962C8B-B14F-4D97-AF65-F5344CB8AC3E}">
        <p14:creationId xmlns:p14="http://schemas.microsoft.com/office/powerpoint/2010/main" val="3383136752"/>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500" y="190500"/>
            <a:ext cx="1663887" cy="461665"/>
          </a:xfrm>
          <a:prstGeom prst="rect">
            <a:avLst/>
          </a:prstGeom>
          <a:noFill/>
        </p:spPr>
        <p:txBody>
          <a:bodyPr wrap="none" rtlCol="0">
            <a:spAutoFit/>
          </a:bodyPr>
          <a:lstStyle/>
          <a:p>
            <a:r>
              <a:rPr lang="en-US" sz="2400" dirty="0" smtClean="0">
                <a:solidFill>
                  <a:srgbClr val="CCFF33"/>
                </a:solidFill>
                <a:latin typeface="Times New Roman"/>
                <a:cs typeface="Times New Roman"/>
              </a:rPr>
              <a:t>Bob </a:t>
            </a:r>
            <a:r>
              <a:rPr lang="en-US" sz="2400" dirty="0" err="1" smtClean="0">
                <a:solidFill>
                  <a:srgbClr val="CCFF33"/>
                </a:solidFill>
                <a:latin typeface="Times New Roman"/>
                <a:cs typeface="Times New Roman"/>
              </a:rPr>
              <a:t>Prokop</a:t>
            </a:r>
            <a:endParaRPr lang="en-US" sz="2400" dirty="0">
              <a:solidFill>
                <a:srgbClr val="CCFF33"/>
              </a:solidFill>
              <a:latin typeface="Times New Roman"/>
              <a:cs typeface="Times New Roman"/>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03300"/>
            <a:ext cx="3962400" cy="5502328"/>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 r="51434" b="1639"/>
          <a:stretch/>
        </p:blipFill>
        <p:spPr>
          <a:xfrm flipH="1">
            <a:off x="4610099" y="1244600"/>
            <a:ext cx="4267195" cy="4572000"/>
          </a:xfrm>
          <a:prstGeom prst="rect">
            <a:avLst/>
          </a:prstGeom>
        </p:spPr>
      </p:pic>
    </p:spTree>
    <p:extLst>
      <p:ext uri="{BB962C8B-B14F-4D97-AF65-F5344CB8AC3E}">
        <p14:creationId xmlns:p14="http://schemas.microsoft.com/office/powerpoint/2010/main" val="4168222191"/>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0615_21151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44500" y="190500"/>
            <a:ext cx="1646605" cy="461665"/>
          </a:xfrm>
          <a:prstGeom prst="rect">
            <a:avLst/>
          </a:prstGeom>
          <a:noFill/>
        </p:spPr>
        <p:txBody>
          <a:bodyPr wrap="none" rtlCol="0">
            <a:spAutoFit/>
          </a:bodyPr>
          <a:lstStyle/>
          <a:p>
            <a:r>
              <a:rPr lang="en-US" sz="2400" dirty="0" smtClean="0">
                <a:solidFill>
                  <a:srgbClr val="CCFF33"/>
                </a:solidFill>
                <a:latin typeface="Times New Roman"/>
                <a:cs typeface="Times New Roman"/>
              </a:rPr>
              <a:t>David Stein</a:t>
            </a:r>
            <a:endParaRPr lang="en-US" sz="2400" dirty="0">
              <a:solidFill>
                <a:srgbClr val="CCFF33"/>
              </a:solidFill>
              <a:latin typeface="Times New Roman"/>
              <a:cs typeface="Times New Roman"/>
            </a:endParaRPr>
          </a:p>
        </p:txBody>
      </p:sp>
    </p:spTree>
    <p:extLst>
      <p:ext uri="{BB962C8B-B14F-4D97-AF65-F5344CB8AC3E}">
        <p14:creationId xmlns:p14="http://schemas.microsoft.com/office/powerpoint/2010/main" val="1944198927"/>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ky Way 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357227" y="-928777"/>
            <a:ext cx="6443992" cy="9129559"/>
          </a:xfrm>
          <a:prstGeom prst="rect">
            <a:avLst/>
          </a:prstGeom>
        </p:spPr>
      </p:pic>
      <p:sp>
        <p:nvSpPr>
          <p:cNvPr id="4" name="TextBox 3"/>
          <p:cNvSpPr txBox="1"/>
          <p:nvPr/>
        </p:nvSpPr>
        <p:spPr>
          <a:xfrm>
            <a:off x="444500" y="-25400"/>
            <a:ext cx="2364500" cy="461665"/>
          </a:xfrm>
          <a:prstGeom prst="rect">
            <a:avLst/>
          </a:prstGeom>
          <a:noFill/>
        </p:spPr>
        <p:txBody>
          <a:bodyPr wrap="none" rtlCol="0">
            <a:spAutoFit/>
          </a:bodyPr>
          <a:lstStyle/>
          <a:p>
            <a:r>
              <a:rPr lang="en-US" sz="2400" dirty="0" smtClean="0">
                <a:solidFill>
                  <a:srgbClr val="CCFF33"/>
                </a:solidFill>
                <a:latin typeface="Times New Roman"/>
                <a:cs typeface="Times New Roman"/>
              </a:rPr>
              <a:t>Chris </a:t>
            </a:r>
            <a:r>
              <a:rPr lang="en-US" sz="2400" dirty="0" err="1" smtClean="0">
                <a:solidFill>
                  <a:srgbClr val="CCFF33"/>
                </a:solidFill>
                <a:latin typeface="Times New Roman"/>
                <a:cs typeface="Times New Roman"/>
              </a:rPr>
              <a:t>Miskiewicz</a:t>
            </a:r>
            <a:endParaRPr lang="en-US" sz="2400" dirty="0">
              <a:solidFill>
                <a:srgbClr val="CCFF33"/>
              </a:solidFill>
              <a:latin typeface="Times New Roman"/>
              <a:cs typeface="Times New Roman"/>
            </a:endParaRPr>
          </a:p>
        </p:txBody>
      </p:sp>
    </p:spTree>
    <p:extLst>
      <p:ext uri="{BB962C8B-B14F-4D97-AF65-F5344CB8AC3E}">
        <p14:creationId xmlns:p14="http://schemas.microsoft.com/office/powerpoint/2010/main" val="1147916930"/>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500" y="190500"/>
            <a:ext cx="2364500" cy="461665"/>
          </a:xfrm>
          <a:prstGeom prst="rect">
            <a:avLst/>
          </a:prstGeom>
          <a:noFill/>
        </p:spPr>
        <p:txBody>
          <a:bodyPr wrap="none" rtlCol="0">
            <a:spAutoFit/>
          </a:bodyPr>
          <a:lstStyle/>
          <a:p>
            <a:r>
              <a:rPr lang="en-US" sz="2400" dirty="0" smtClean="0">
                <a:solidFill>
                  <a:srgbClr val="CCFF33"/>
                </a:solidFill>
                <a:latin typeface="Times New Roman"/>
                <a:cs typeface="Times New Roman"/>
              </a:rPr>
              <a:t>Chris </a:t>
            </a:r>
            <a:r>
              <a:rPr lang="en-US" sz="2400" dirty="0" err="1" smtClean="0">
                <a:solidFill>
                  <a:srgbClr val="CCFF33"/>
                </a:solidFill>
                <a:latin typeface="Times New Roman"/>
                <a:cs typeface="Times New Roman"/>
              </a:rPr>
              <a:t>Miskiewicz</a:t>
            </a:r>
            <a:endParaRPr lang="en-US" sz="2400" dirty="0">
              <a:solidFill>
                <a:srgbClr val="CCFF33"/>
              </a:solidFill>
              <a:latin typeface="Times New Roman"/>
              <a:cs typeface="Times New Roman"/>
            </a:endParaRPr>
          </a:p>
        </p:txBody>
      </p:sp>
      <p:pic>
        <p:nvPicPr>
          <p:cNvPr id="2" name="Picture 1" descr="Millky Way Lake 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650016" y="-623827"/>
            <a:ext cx="5842000" cy="9121654"/>
          </a:xfrm>
          <a:prstGeom prst="rect">
            <a:avLst/>
          </a:prstGeom>
        </p:spPr>
      </p:pic>
    </p:spTree>
    <p:extLst>
      <p:ext uri="{BB962C8B-B14F-4D97-AF65-F5344CB8AC3E}">
        <p14:creationId xmlns:p14="http://schemas.microsoft.com/office/powerpoint/2010/main" val="1795079204"/>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500" y="190500"/>
            <a:ext cx="2044149" cy="461665"/>
          </a:xfrm>
          <a:prstGeom prst="rect">
            <a:avLst/>
          </a:prstGeom>
          <a:noFill/>
        </p:spPr>
        <p:txBody>
          <a:bodyPr wrap="none" rtlCol="0">
            <a:spAutoFit/>
          </a:bodyPr>
          <a:lstStyle/>
          <a:p>
            <a:r>
              <a:rPr lang="en-US" sz="2400" dirty="0" smtClean="0">
                <a:solidFill>
                  <a:srgbClr val="CCFF33"/>
                </a:solidFill>
                <a:latin typeface="Times New Roman"/>
                <a:cs typeface="Times New Roman"/>
              </a:rPr>
              <a:t>Chris McGrath</a:t>
            </a:r>
            <a:endParaRPr lang="en-US" sz="2400" dirty="0">
              <a:solidFill>
                <a:srgbClr val="CCFF33"/>
              </a:solidFill>
              <a:latin typeface="Times New Roman"/>
              <a:cs typeface="Times New Roman"/>
            </a:endParaRPr>
          </a:p>
        </p:txBody>
      </p:sp>
      <p:pic>
        <p:nvPicPr>
          <p:cNvPr id="2" name="Picture 1" descr="Stars - Cygnus and North American 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74700"/>
            <a:ext cx="9144000" cy="6080993"/>
          </a:xfrm>
          <a:prstGeom prst="rect">
            <a:avLst/>
          </a:prstGeom>
        </p:spPr>
      </p:pic>
    </p:spTree>
    <p:extLst>
      <p:ext uri="{BB962C8B-B14F-4D97-AF65-F5344CB8AC3E}">
        <p14:creationId xmlns:p14="http://schemas.microsoft.com/office/powerpoint/2010/main" val="2724915659"/>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Observing meteor showers</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7200" b="1" dirty="0">
              <a:solidFill>
                <a:schemeClr val="bg2">
                  <a:lumMod val="60000"/>
                  <a:lumOff val="40000"/>
                </a:schemeClr>
              </a:solidFill>
              <a:latin typeface="Times New Roman"/>
              <a:ea typeface="+mj-ea"/>
              <a:cs typeface="Times New Roman"/>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rgbClr val="FFFF00"/>
                </a:solidFill>
                <a:effectLst/>
                <a:uLnTx/>
                <a:uFillTx/>
                <a:latin typeface="Times New Roman"/>
                <a:ea typeface="+mj-ea"/>
                <a:cs typeface="Times New Roman"/>
              </a:rPr>
              <a:t>Gene Handler</a:t>
            </a:r>
          </a:p>
        </p:txBody>
      </p:sp>
    </p:spTree>
    <p:extLst>
      <p:ext uri="{BB962C8B-B14F-4D97-AF65-F5344CB8AC3E}">
        <p14:creationId xmlns:p14="http://schemas.microsoft.com/office/powerpoint/2010/main" val="23616711"/>
      </p:ext>
    </p:extLst>
  </p:cSld>
  <p:clrMapOvr>
    <a:masterClrMapping/>
  </p:clrMapOvr>
  <mc:AlternateContent xmlns:mc="http://schemas.openxmlformats.org/markup-compatibility/2006" xmlns:p14="http://schemas.microsoft.com/office/powerpoint/2010/main">
    <mc:Choice Requires="p14">
      <p:transition spd="slow" p14:dur="2000" advTm="2852"/>
    </mc:Choice>
    <mc:Fallback xmlns="">
      <p:transition xmlns:p14="http://schemas.microsoft.com/office/powerpoint/2010/main" spd="slow" advTm="2852"/>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So you </a:t>
            </a:r>
            <a:r>
              <a:rPr kumimoji="0" lang="en-US" sz="7200" b="1" i="0" u="none" strike="noStrike" kern="1200" cap="none" spc="0" normalizeH="0" baseline="0" noProof="0" dirty="0" err="1" smtClean="0">
                <a:ln>
                  <a:noFill/>
                </a:ln>
                <a:solidFill>
                  <a:schemeClr val="bg2">
                    <a:lumMod val="60000"/>
                    <a:lumOff val="40000"/>
                  </a:schemeClr>
                </a:solidFill>
                <a:effectLst/>
                <a:uLnTx/>
                <a:uFillTx/>
                <a:latin typeface="Times New Roman"/>
                <a:ea typeface="+mj-ea"/>
                <a:cs typeface="Times New Roman"/>
              </a:rPr>
              <a:t>wanna</a:t>
            </a: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 attend a regional star party?</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7200" b="1" dirty="0" smtClean="0">
                <a:solidFill>
                  <a:schemeClr val="bg2">
                    <a:lumMod val="60000"/>
                    <a:lumOff val="40000"/>
                  </a:schemeClr>
                </a:solidFill>
                <a:latin typeface="Times New Roman"/>
                <a:ea typeface="+mj-ea"/>
                <a:cs typeface="Times New Roman"/>
              </a:rPr>
              <a:t>(Continued)</a:t>
            </a:r>
            <a:endPar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endParaRPr>
          </a:p>
        </p:txBody>
      </p:sp>
    </p:spTree>
    <p:extLst>
      <p:ext uri="{BB962C8B-B14F-4D97-AF65-F5344CB8AC3E}">
        <p14:creationId xmlns:p14="http://schemas.microsoft.com/office/powerpoint/2010/main" val="2607489423"/>
      </p:ext>
    </p:extLst>
  </p:cSld>
  <p:clrMapOvr>
    <a:masterClrMapping/>
  </p:clrMapOvr>
  <mc:AlternateContent xmlns:mc="http://schemas.openxmlformats.org/markup-compatibility/2006" xmlns:p14="http://schemas.microsoft.com/office/powerpoint/2010/main">
    <mc:Choice Requires="p14">
      <p:transition spd="slow" p14:dur="2000" advTm="2852"/>
    </mc:Choice>
    <mc:Fallback xmlns="">
      <p:transition xmlns:p14="http://schemas.microsoft.com/office/powerpoint/2010/main" spd="slow" advTm="2852"/>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Star Party</a:t>
            </a:r>
            <a:endParaRPr lang="en-US" dirty="0"/>
          </a:p>
        </p:txBody>
      </p:sp>
      <p:sp>
        <p:nvSpPr>
          <p:cNvPr id="3" name="Content Placeholder 2"/>
          <p:cNvSpPr>
            <a:spLocks noGrp="1"/>
          </p:cNvSpPr>
          <p:nvPr>
            <p:ph idx="1"/>
          </p:nvPr>
        </p:nvSpPr>
        <p:spPr/>
        <p:txBody>
          <a:bodyPr>
            <a:normAutofit fontScale="47500" lnSpcReduction="20000"/>
          </a:bodyPr>
          <a:lstStyle/>
          <a:p>
            <a:r>
              <a:rPr lang="en-US" b="1" dirty="0" smtClean="0"/>
              <a:t>Seven nights</a:t>
            </a:r>
            <a:r>
              <a:rPr lang="en-US" dirty="0" smtClean="0"/>
              <a:t>, typically in Spring (April or May; May 5-12, 2013)</a:t>
            </a:r>
          </a:p>
          <a:p>
            <a:r>
              <a:rPr lang="en-US" dirty="0" smtClean="0"/>
              <a:t>Held at Prude Guest Ranch, Fort Davis, Texas, at &gt; 5,000 feet, in the middle of nowhere.  Prude Guest Ranch is awesome facility</a:t>
            </a:r>
          </a:p>
          <a:p>
            <a:r>
              <a:rPr lang="en-US" b="1" dirty="0" smtClean="0"/>
              <a:t>Probably the darkest skies you’ll ever see</a:t>
            </a:r>
          </a:p>
          <a:p>
            <a:r>
              <a:rPr lang="en-US" dirty="0" smtClean="0"/>
              <a:t>Hundreds of attendees – lots of big scopes (including 36” dob)</a:t>
            </a:r>
          </a:p>
          <a:p>
            <a:r>
              <a:rPr lang="en-US" dirty="0" smtClean="0"/>
              <a:t>AC Electrical all over the field</a:t>
            </a:r>
          </a:p>
          <a:p>
            <a:r>
              <a:rPr lang="en-US" dirty="0" smtClean="0"/>
              <a:t>Surprisingly reasonable registration (~$</a:t>
            </a:r>
            <a:r>
              <a:rPr lang="en-US" dirty="0"/>
              <a:t>6</a:t>
            </a:r>
            <a:r>
              <a:rPr lang="en-US" dirty="0" smtClean="0"/>
              <a:t>0)</a:t>
            </a:r>
          </a:p>
          <a:p>
            <a:r>
              <a:rPr lang="en-US" dirty="0" smtClean="0"/>
              <a:t>Don’t bother camping, get a spot in the bunkhouse ($45/day, includes meals!) Food is awesome and plentiful</a:t>
            </a:r>
          </a:p>
          <a:p>
            <a:r>
              <a:rPr lang="en-US" dirty="0" smtClean="0"/>
              <a:t>Dew is almost never a problem, but bring </a:t>
            </a:r>
            <a:r>
              <a:rPr lang="en-US" dirty="0" err="1" smtClean="0"/>
              <a:t>ChapStick</a:t>
            </a:r>
            <a:r>
              <a:rPr lang="en-US" dirty="0" smtClean="0"/>
              <a:t> and a tarp (dust!)</a:t>
            </a:r>
          </a:p>
          <a:p>
            <a:r>
              <a:rPr lang="en-US" dirty="0" smtClean="0"/>
              <a:t>Quite a few vendors, good raffle, and good speakers</a:t>
            </a:r>
          </a:p>
          <a:p>
            <a:r>
              <a:rPr lang="en-US" dirty="0" smtClean="0"/>
              <a:t>Real bathrooms</a:t>
            </a:r>
            <a:r>
              <a:rPr lang="en-US" dirty="0"/>
              <a:t> </a:t>
            </a:r>
            <a:r>
              <a:rPr lang="en-US" dirty="0" smtClean="0"/>
              <a:t>and showers, bunkhouses have heat and A/C</a:t>
            </a:r>
          </a:p>
          <a:p>
            <a:r>
              <a:rPr lang="en-US" dirty="0" smtClean="0"/>
              <a:t>McDonald Observatory is awesome and worth a tour, and Fort Davis is a charming little town, with a few decent restaurants, Fort Davis is a neat piece of history, and Davis Mountains State Park is nearby</a:t>
            </a:r>
          </a:p>
          <a:p>
            <a:r>
              <a:rPr lang="en-US" dirty="0" smtClean="0"/>
              <a:t>Weak and spotty cell service, but </a:t>
            </a:r>
            <a:r>
              <a:rPr lang="en-US" dirty="0" err="1" smtClean="0"/>
              <a:t>WiFi</a:t>
            </a:r>
            <a:r>
              <a:rPr lang="en-US" dirty="0" smtClean="0"/>
              <a:t> available on the observing field</a:t>
            </a:r>
            <a:endParaRPr lang="en-US" dirty="0"/>
          </a:p>
        </p:txBody>
      </p:sp>
    </p:spTree>
    <p:extLst>
      <p:ext uri="{BB962C8B-B14F-4D97-AF65-F5344CB8AC3E}">
        <p14:creationId xmlns:p14="http://schemas.microsoft.com/office/powerpoint/2010/main" val="164356630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97421"/>
            <a:ext cx="8229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Company 7 Robbery</a:t>
            </a:r>
            <a:endPar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endParaRPr>
          </a:p>
        </p:txBody>
      </p:sp>
      <p:sp>
        <p:nvSpPr>
          <p:cNvPr id="2" name="TextBox 1"/>
          <p:cNvSpPr txBox="1"/>
          <p:nvPr/>
        </p:nvSpPr>
        <p:spPr>
          <a:xfrm>
            <a:off x="101600" y="711200"/>
            <a:ext cx="9042400" cy="6063198"/>
          </a:xfrm>
          <a:prstGeom prst="rect">
            <a:avLst/>
          </a:prstGeom>
          <a:noFill/>
        </p:spPr>
        <p:txBody>
          <a:bodyPr wrap="square" rtlCol="0">
            <a:spAutoFit/>
          </a:bodyPr>
          <a:lstStyle/>
          <a:p>
            <a:pPr algn="ctr"/>
            <a:endParaRPr lang="en-US" sz="3600" dirty="0">
              <a:solidFill>
                <a:srgbClr val="CCFF33"/>
              </a:solidFill>
              <a:latin typeface="Times New Roman"/>
              <a:cs typeface="Times New Roman"/>
            </a:endParaRPr>
          </a:p>
          <a:p>
            <a:pPr algn="ctr"/>
            <a:r>
              <a:rPr lang="en-US" sz="3200" dirty="0" smtClean="0">
                <a:solidFill>
                  <a:srgbClr val="CCFF33"/>
                </a:solidFill>
                <a:latin typeface="Times New Roman"/>
                <a:cs typeface="Times New Roman"/>
              </a:rPr>
              <a:t>Several telescopes, mounts, and binoculars were stolen from Company 7 on July 3</a:t>
            </a:r>
            <a:r>
              <a:rPr lang="en-US" sz="3200" baseline="30000" dirty="0" smtClean="0">
                <a:solidFill>
                  <a:srgbClr val="CCFF33"/>
                </a:solidFill>
                <a:latin typeface="Times New Roman"/>
                <a:cs typeface="Times New Roman"/>
              </a:rPr>
              <a:t>rd</a:t>
            </a:r>
            <a:r>
              <a:rPr lang="en-US" sz="3200" dirty="0" smtClean="0">
                <a:solidFill>
                  <a:srgbClr val="CCFF33"/>
                </a:solidFill>
                <a:latin typeface="Times New Roman"/>
                <a:cs typeface="Times New Roman"/>
              </a:rPr>
              <a:t>.  Among them:</a:t>
            </a:r>
          </a:p>
          <a:p>
            <a:pPr algn="ctr"/>
            <a:r>
              <a:rPr lang="en-US" sz="3200" dirty="0" err="1" smtClean="0">
                <a:solidFill>
                  <a:srgbClr val="CCFF33"/>
                </a:solidFill>
                <a:latin typeface="Times New Roman"/>
                <a:cs typeface="Times New Roman"/>
              </a:rPr>
              <a:t>Astro</a:t>
            </a:r>
            <a:r>
              <a:rPr lang="en-US" sz="3200" dirty="0" smtClean="0">
                <a:solidFill>
                  <a:srgbClr val="CCFF33"/>
                </a:solidFill>
                <a:latin typeface="Times New Roman"/>
                <a:cs typeface="Times New Roman"/>
              </a:rPr>
              <a:t>-Physics 105mm Traveler prototype</a:t>
            </a:r>
          </a:p>
          <a:p>
            <a:pPr algn="ctr"/>
            <a:r>
              <a:rPr lang="en-US" sz="3200" dirty="0" err="1" smtClean="0">
                <a:solidFill>
                  <a:srgbClr val="CCFF33"/>
                </a:solidFill>
                <a:latin typeface="Times New Roman"/>
                <a:cs typeface="Times New Roman"/>
              </a:rPr>
              <a:t>Astro</a:t>
            </a:r>
            <a:r>
              <a:rPr lang="en-US" sz="3200" dirty="0" smtClean="0">
                <a:solidFill>
                  <a:srgbClr val="CCFF33"/>
                </a:solidFill>
                <a:latin typeface="Times New Roman"/>
                <a:cs typeface="Times New Roman"/>
              </a:rPr>
              <a:t>-Physics 130 EDF, S/N 130EDF01</a:t>
            </a:r>
          </a:p>
          <a:p>
            <a:pPr algn="ctr"/>
            <a:r>
              <a:rPr lang="en-US" sz="3200" dirty="0" err="1" smtClean="0">
                <a:solidFill>
                  <a:srgbClr val="CCFF33"/>
                </a:solidFill>
                <a:latin typeface="Times New Roman"/>
                <a:cs typeface="Times New Roman"/>
              </a:rPr>
              <a:t>TeleVue</a:t>
            </a:r>
            <a:r>
              <a:rPr lang="en-US" sz="3200" dirty="0" smtClean="0">
                <a:solidFill>
                  <a:srgbClr val="CCFF33"/>
                </a:solidFill>
                <a:latin typeface="Times New Roman"/>
                <a:cs typeface="Times New Roman"/>
              </a:rPr>
              <a:t> TV85 (Brass), S/N B0001</a:t>
            </a:r>
          </a:p>
          <a:p>
            <a:pPr algn="ctr"/>
            <a:r>
              <a:rPr lang="en-US" sz="3200" dirty="0" err="1" smtClean="0">
                <a:solidFill>
                  <a:srgbClr val="CCFF33"/>
                </a:solidFill>
                <a:latin typeface="Times New Roman"/>
                <a:cs typeface="Times New Roman"/>
              </a:rPr>
              <a:t>TeleVue</a:t>
            </a:r>
            <a:r>
              <a:rPr lang="en-US" sz="3200" dirty="0" smtClean="0">
                <a:solidFill>
                  <a:srgbClr val="CCFF33"/>
                </a:solidFill>
                <a:latin typeface="Times New Roman"/>
                <a:cs typeface="Times New Roman"/>
              </a:rPr>
              <a:t> NP101, S/N 1001, autographed by Al </a:t>
            </a:r>
            <a:r>
              <a:rPr lang="en-US" sz="3200" dirty="0" err="1" smtClean="0">
                <a:solidFill>
                  <a:srgbClr val="CCFF33"/>
                </a:solidFill>
                <a:latin typeface="Times New Roman"/>
                <a:cs typeface="Times New Roman"/>
              </a:rPr>
              <a:t>Nagler</a:t>
            </a:r>
            <a:r>
              <a:rPr lang="en-US" sz="3200" dirty="0" smtClean="0">
                <a:solidFill>
                  <a:srgbClr val="CCFF33"/>
                </a:solidFill>
                <a:latin typeface="Times New Roman"/>
                <a:cs typeface="Times New Roman"/>
              </a:rPr>
              <a:t> “Marty’s Lens”</a:t>
            </a:r>
          </a:p>
          <a:p>
            <a:pPr algn="ctr"/>
            <a:endParaRPr lang="en-US" sz="3200" dirty="0" smtClean="0">
              <a:solidFill>
                <a:srgbClr val="CCFF33"/>
              </a:solidFill>
              <a:latin typeface="Times New Roman"/>
              <a:cs typeface="Times New Roman"/>
            </a:endParaRPr>
          </a:p>
          <a:p>
            <a:pPr algn="ctr"/>
            <a:r>
              <a:rPr lang="en-US" sz="3200" dirty="0" smtClean="0">
                <a:solidFill>
                  <a:srgbClr val="CCFF33"/>
                </a:solidFill>
                <a:latin typeface="Times New Roman"/>
                <a:cs typeface="Times New Roman"/>
              </a:rPr>
              <a:t>Keep an eye out for these scopes and notify police if you see them at star parties or on </a:t>
            </a:r>
            <a:r>
              <a:rPr lang="en-US" sz="3200" dirty="0" err="1">
                <a:solidFill>
                  <a:srgbClr val="CCFF33"/>
                </a:solidFill>
                <a:latin typeface="Times New Roman"/>
                <a:cs typeface="Times New Roman"/>
              </a:rPr>
              <a:t>A</a:t>
            </a:r>
            <a:r>
              <a:rPr lang="en-US" sz="3200" dirty="0" err="1" smtClean="0">
                <a:solidFill>
                  <a:srgbClr val="CCFF33"/>
                </a:solidFill>
                <a:latin typeface="Times New Roman"/>
                <a:cs typeface="Times New Roman"/>
              </a:rPr>
              <a:t>stromart</a:t>
            </a:r>
            <a:r>
              <a:rPr lang="en-US" sz="3200" dirty="0" smtClean="0">
                <a:solidFill>
                  <a:srgbClr val="CCFF33"/>
                </a:solidFill>
                <a:latin typeface="Times New Roman"/>
                <a:cs typeface="Times New Roman"/>
              </a:rPr>
              <a:t>, Craig’s List, Cloudy Nights, etc.</a:t>
            </a:r>
            <a:endParaRPr lang="en-US" sz="3200" dirty="0">
              <a:solidFill>
                <a:srgbClr val="CCFF33"/>
              </a:solidFill>
              <a:latin typeface="Times New Roman"/>
              <a:cs typeface="Times New Roman"/>
            </a:endParaRPr>
          </a:p>
        </p:txBody>
      </p:sp>
    </p:spTree>
    <p:extLst>
      <p:ext uri="{BB962C8B-B14F-4D97-AF65-F5344CB8AC3E}">
        <p14:creationId xmlns:p14="http://schemas.microsoft.com/office/powerpoint/2010/main" val="713323941"/>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Texas Star Party</a:t>
            </a:r>
            <a:endParaRPr lang="en-US" dirty="0"/>
          </a:p>
        </p:txBody>
      </p:sp>
      <p:sp>
        <p:nvSpPr>
          <p:cNvPr id="3" name="Content Placeholder 2"/>
          <p:cNvSpPr>
            <a:spLocks noGrp="1"/>
          </p:cNvSpPr>
          <p:nvPr>
            <p:ph idx="1"/>
          </p:nvPr>
        </p:nvSpPr>
        <p:spPr/>
        <p:txBody>
          <a:bodyPr/>
          <a:lstStyle/>
          <a:p>
            <a:r>
              <a:rPr lang="en-US" dirty="0" smtClean="0"/>
              <a:t>Map and pictures</a:t>
            </a:r>
            <a:endParaRPr lang="en-US" dirty="0"/>
          </a:p>
        </p:txBody>
      </p:sp>
      <p:pic>
        <p:nvPicPr>
          <p:cNvPr id="4" name="Picture 3" descr="Screen Shot 2013-06-18 at 11.32.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1290"/>
            <a:ext cx="9144000" cy="5946710"/>
          </a:xfrm>
          <a:prstGeom prst="rect">
            <a:avLst/>
          </a:prstGeom>
        </p:spPr>
      </p:pic>
    </p:spTree>
    <p:extLst>
      <p:ext uri="{BB962C8B-B14F-4D97-AF65-F5344CB8AC3E}">
        <p14:creationId xmlns:p14="http://schemas.microsoft.com/office/powerpoint/2010/main" val="164736821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spmap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700" y="-190131"/>
            <a:ext cx="5575300" cy="7217217"/>
          </a:xfrm>
          <a:prstGeom prst="rect">
            <a:avLst/>
          </a:prstGeom>
        </p:spPr>
      </p:pic>
    </p:spTree>
    <p:extLst>
      <p:ext uri="{BB962C8B-B14F-4D97-AF65-F5344CB8AC3E}">
        <p14:creationId xmlns:p14="http://schemas.microsoft.com/office/powerpoint/2010/main" val="28053434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Star Party</a:t>
            </a:r>
            <a:endParaRPr lang="en-US" dirty="0"/>
          </a:p>
        </p:txBody>
      </p:sp>
      <p:pic>
        <p:nvPicPr>
          <p:cNvPr id="5" name="Picture 4" descr="IMG_087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val="105672874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Star Party</a:t>
            </a:r>
            <a:endParaRPr lang="en-US" dirty="0"/>
          </a:p>
        </p:txBody>
      </p:sp>
      <p:pic>
        <p:nvPicPr>
          <p:cNvPr id="3" name="Picture 2" descr="IMG_087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571811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Star Party</a:t>
            </a:r>
            <a:endParaRPr lang="en-US" dirty="0"/>
          </a:p>
        </p:txBody>
      </p:sp>
      <p:sp>
        <p:nvSpPr>
          <p:cNvPr id="3" name="Content Placeholder 2"/>
          <p:cNvSpPr>
            <a:spLocks noGrp="1"/>
          </p:cNvSpPr>
          <p:nvPr>
            <p:ph idx="1"/>
          </p:nvPr>
        </p:nvSpPr>
        <p:spPr/>
        <p:txBody>
          <a:bodyPr/>
          <a:lstStyle/>
          <a:p>
            <a:r>
              <a:rPr lang="en-US" dirty="0" smtClean="0"/>
              <a:t>Field and scope pictures</a:t>
            </a:r>
            <a:endParaRPr lang="en-US" dirty="0"/>
          </a:p>
        </p:txBody>
      </p:sp>
      <p:pic>
        <p:nvPicPr>
          <p:cNvPr id="4" name="Picture 3" descr="upperfield-fullsize-000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88050209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Star Party</a:t>
            </a:r>
            <a:endParaRPr lang="en-US" dirty="0"/>
          </a:p>
        </p:txBody>
      </p:sp>
      <p:sp>
        <p:nvSpPr>
          <p:cNvPr id="3" name="Content Placeholder 2"/>
          <p:cNvSpPr>
            <a:spLocks noGrp="1"/>
          </p:cNvSpPr>
          <p:nvPr>
            <p:ph idx="1"/>
          </p:nvPr>
        </p:nvSpPr>
        <p:spPr/>
        <p:txBody>
          <a:bodyPr/>
          <a:lstStyle/>
          <a:p>
            <a:r>
              <a:rPr lang="en-US" dirty="0" smtClean="0"/>
              <a:t>Field and scope pictures</a:t>
            </a:r>
            <a:endParaRPr lang="en-US" dirty="0"/>
          </a:p>
        </p:txBody>
      </p:sp>
      <p:pic>
        <p:nvPicPr>
          <p:cNvPr id="4" name="Picture 3" descr="scopes-fullsize-000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01622827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Star Party</a:t>
            </a:r>
            <a:endParaRPr lang="en-US" dirty="0"/>
          </a:p>
        </p:txBody>
      </p:sp>
      <p:sp>
        <p:nvSpPr>
          <p:cNvPr id="3" name="Content Placeholder 2"/>
          <p:cNvSpPr>
            <a:spLocks noGrp="1"/>
          </p:cNvSpPr>
          <p:nvPr>
            <p:ph idx="1"/>
          </p:nvPr>
        </p:nvSpPr>
        <p:spPr/>
        <p:txBody>
          <a:bodyPr/>
          <a:lstStyle/>
          <a:p>
            <a:r>
              <a:rPr lang="en-US" dirty="0" smtClean="0"/>
              <a:t>Field and scope pictures</a:t>
            </a:r>
            <a:endParaRPr lang="en-US" dirty="0"/>
          </a:p>
        </p:txBody>
      </p:sp>
      <p:pic>
        <p:nvPicPr>
          <p:cNvPr id="4" name="Picture 3" descr="scopes-fullsize-000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0565685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Star Party</a:t>
            </a:r>
            <a:endParaRPr lang="en-US" dirty="0"/>
          </a:p>
        </p:txBody>
      </p:sp>
      <p:sp>
        <p:nvSpPr>
          <p:cNvPr id="3" name="Content Placeholder 2"/>
          <p:cNvSpPr>
            <a:spLocks noGrp="1"/>
          </p:cNvSpPr>
          <p:nvPr>
            <p:ph idx="1"/>
          </p:nvPr>
        </p:nvSpPr>
        <p:spPr/>
        <p:txBody>
          <a:bodyPr/>
          <a:lstStyle/>
          <a:p>
            <a:r>
              <a:rPr lang="en-US" dirty="0" smtClean="0"/>
              <a:t>Field and scope pictures</a:t>
            </a:r>
            <a:endParaRPr lang="en-US" dirty="0"/>
          </a:p>
        </p:txBody>
      </p:sp>
      <p:pic>
        <p:nvPicPr>
          <p:cNvPr id="4" name="Picture 3" descr="scopes-fullsize-000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93194795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Field and scope pictures</a:t>
            </a:r>
            <a:endParaRPr lang="en-US" dirty="0"/>
          </a:p>
        </p:txBody>
      </p:sp>
      <p:pic>
        <p:nvPicPr>
          <p:cNvPr id="4" name="Picture 3" descr="zodiacal-light-venus-TSP20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2191"/>
            <a:ext cx="9144000" cy="6093619"/>
          </a:xfrm>
          <a:prstGeom prst="rect">
            <a:avLst/>
          </a:prstGeom>
        </p:spPr>
      </p:pic>
    </p:spTree>
    <p:extLst>
      <p:ext uri="{BB962C8B-B14F-4D97-AF65-F5344CB8AC3E}">
        <p14:creationId xmlns:p14="http://schemas.microsoft.com/office/powerpoint/2010/main" val="329043044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zodiacal-light-TSP20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3619"/>
          </a:xfrm>
          <a:prstGeom prst="rect">
            <a:avLst/>
          </a:prstGeom>
        </p:spPr>
      </p:pic>
    </p:spTree>
    <p:extLst>
      <p:ext uri="{BB962C8B-B14F-4D97-AF65-F5344CB8AC3E}">
        <p14:creationId xmlns:p14="http://schemas.microsoft.com/office/powerpoint/2010/main" val="76131080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707021"/>
            <a:ext cx="8229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HAL Librarian Wanted</a:t>
            </a:r>
          </a:p>
        </p:txBody>
      </p:sp>
      <p:sp>
        <p:nvSpPr>
          <p:cNvPr id="2" name="TextBox 1"/>
          <p:cNvSpPr txBox="1"/>
          <p:nvPr/>
        </p:nvSpPr>
        <p:spPr>
          <a:xfrm>
            <a:off x="984250" y="1955800"/>
            <a:ext cx="7175500" cy="3970318"/>
          </a:xfrm>
          <a:prstGeom prst="rect">
            <a:avLst/>
          </a:prstGeom>
          <a:noFill/>
        </p:spPr>
        <p:txBody>
          <a:bodyPr wrap="square" rtlCol="0">
            <a:spAutoFit/>
          </a:bodyPr>
          <a:lstStyle/>
          <a:p>
            <a:pPr algn="ct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Jim Nickel donated about 130 astronomy books to HAL in his will</a:t>
            </a:r>
          </a:p>
          <a:p>
            <a:pPr algn="ct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We need someone with about 10 linear feet of bookshelf space to be the club librarian</a:t>
            </a:r>
            <a:endParaRPr lang="en-US" sz="3600" dirty="0">
              <a:solidFill>
                <a:srgbClr val="CCFF33"/>
              </a:solidFill>
              <a:latin typeface="Times New Roman"/>
              <a:cs typeface="Times New Roman"/>
            </a:endParaRPr>
          </a:p>
        </p:txBody>
      </p:sp>
    </p:spTree>
    <p:extLst>
      <p:ext uri="{BB962C8B-B14F-4D97-AF65-F5344CB8AC3E}">
        <p14:creationId xmlns:p14="http://schemas.microsoft.com/office/powerpoint/2010/main" val="4259342372"/>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500" y="190500"/>
            <a:ext cx="5305058" cy="830997"/>
          </a:xfrm>
          <a:prstGeom prst="rect">
            <a:avLst/>
          </a:prstGeom>
          <a:noFill/>
        </p:spPr>
        <p:txBody>
          <a:bodyPr wrap="none" rtlCol="0">
            <a:spAutoFit/>
          </a:bodyPr>
          <a:lstStyle/>
          <a:p>
            <a:r>
              <a:rPr lang="en-US" sz="2400" dirty="0" err="1"/>
              <a:t>Miloslav</a:t>
            </a:r>
            <a:r>
              <a:rPr lang="en-US" sz="2400" dirty="0"/>
              <a:t> </a:t>
            </a:r>
            <a:r>
              <a:rPr lang="en-US" sz="2400" dirty="0" err="1" smtClean="0"/>
              <a:t>Druckmüller</a:t>
            </a:r>
            <a:endParaRPr lang="en-US" sz="2400" dirty="0" smtClean="0"/>
          </a:p>
          <a:p>
            <a:r>
              <a:rPr lang="en-US" sz="2400" dirty="0">
                <a:solidFill>
                  <a:srgbClr val="CCFF33"/>
                </a:solidFill>
                <a:latin typeface="Times New Roman"/>
                <a:cs typeface="Times New Roman"/>
              </a:rPr>
              <a:t>http://</a:t>
            </a:r>
            <a:r>
              <a:rPr lang="en-US" sz="2400" dirty="0" err="1">
                <a:solidFill>
                  <a:srgbClr val="CCFF33"/>
                </a:solidFill>
                <a:latin typeface="Times New Roman"/>
                <a:cs typeface="Times New Roman"/>
              </a:rPr>
              <a:t>apod.nasa.gov</a:t>
            </a:r>
            <a:r>
              <a:rPr lang="en-US" sz="2400" dirty="0">
                <a:solidFill>
                  <a:srgbClr val="CCFF33"/>
                </a:solidFill>
                <a:latin typeface="Times New Roman"/>
                <a:cs typeface="Times New Roman"/>
              </a:rPr>
              <a:t>/</a:t>
            </a:r>
            <a:r>
              <a:rPr lang="en-US" sz="2400" dirty="0" err="1">
                <a:solidFill>
                  <a:srgbClr val="CCFF33"/>
                </a:solidFill>
                <a:latin typeface="Times New Roman"/>
                <a:cs typeface="Times New Roman"/>
              </a:rPr>
              <a:t>apod</a:t>
            </a:r>
            <a:r>
              <a:rPr lang="en-US" sz="2400" dirty="0">
                <a:solidFill>
                  <a:srgbClr val="CCFF33"/>
                </a:solidFill>
                <a:latin typeface="Times New Roman"/>
                <a:cs typeface="Times New Roman"/>
              </a:rPr>
              <a:t>/ap120405.html</a:t>
            </a:r>
          </a:p>
        </p:txBody>
      </p:sp>
      <p:pic>
        <p:nvPicPr>
          <p:cNvPr id="2" name="Picture 1" descr="2011_04_02-03_360degDruckmull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57400"/>
            <a:ext cx="9144000" cy="2730486"/>
          </a:xfrm>
          <a:prstGeom prst="rect">
            <a:avLst/>
          </a:prstGeom>
        </p:spPr>
      </p:pic>
    </p:spTree>
    <p:extLst>
      <p:ext uri="{BB962C8B-B14F-4D97-AF65-F5344CB8AC3E}">
        <p14:creationId xmlns:p14="http://schemas.microsoft.com/office/powerpoint/2010/main" val="614098522"/>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mmer-milky-way-TSP20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3619"/>
          </a:xfrm>
          <a:prstGeom prst="rect">
            <a:avLst/>
          </a:prstGeom>
        </p:spPr>
      </p:pic>
    </p:spTree>
    <p:extLst>
      <p:ext uri="{BB962C8B-B14F-4D97-AF65-F5344CB8AC3E}">
        <p14:creationId xmlns:p14="http://schemas.microsoft.com/office/powerpoint/2010/main" val="221964436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Star Party</a:t>
            </a:r>
            <a:endParaRPr lang="en-US" dirty="0"/>
          </a:p>
        </p:txBody>
      </p:sp>
      <p:sp>
        <p:nvSpPr>
          <p:cNvPr id="3" name="Content Placeholder 2"/>
          <p:cNvSpPr>
            <a:spLocks noGrp="1"/>
          </p:cNvSpPr>
          <p:nvPr>
            <p:ph idx="1"/>
          </p:nvPr>
        </p:nvSpPr>
        <p:spPr/>
        <p:txBody>
          <a:bodyPr/>
          <a:lstStyle/>
          <a:p>
            <a:r>
              <a:rPr lang="en-US" dirty="0" smtClean="0"/>
              <a:t>Night sky time-lapse</a:t>
            </a:r>
            <a:endParaRPr lang="en-US" dirty="0"/>
          </a:p>
        </p:txBody>
      </p:sp>
    </p:spTree>
    <p:extLst>
      <p:ext uri="{BB962C8B-B14F-4D97-AF65-F5344CB8AC3E}">
        <p14:creationId xmlns:p14="http://schemas.microsoft.com/office/powerpoint/2010/main" val="395694832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latin typeface="Times New Roman"/>
                <a:cs typeface="Times New Roman"/>
              </a:rPr>
              <a:t>Thank You!</a:t>
            </a:r>
            <a:endParaRPr lang="en-US" dirty="0">
              <a:solidFill>
                <a:srgbClr val="00B0F0"/>
              </a:solidFill>
              <a:latin typeface="Times New Roman"/>
              <a:cs typeface="Times New Roman"/>
            </a:endParaRPr>
          </a:p>
        </p:txBody>
      </p:sp>
      <p:sp>
        <p:nvSpPr>
          <p:cNvPr id="3" name="Content Placeholder 2"/>
          <p:cNvSpPr>
            <a:spLocks noGrp="1"/>
          </p:cNvSpPr>
          <p:nvPr>
            <p:ph idx="1"/>
          </p:nvPr>
        </p:nvSpPr>
        <p:spPr>
          <a:xfrm>
            <a:off x="494270" y="1519195"/>
            <a:ext cx="8229600" cy="1600200"/>
          </a:xfrm>
        </p:spPr>
        <p:txBody>
          <a:bodyPr>
            <a:normAutofit fontScale="85000" lnSpcReduction="20000"/>
          </a:bodyPr>
          <a:lstStyle/>
          <a:p>
            <a:pPr marL="0" indent="0" algn="ctr">
              <a:buNone/>
            </a:pPr>
            <a:r>
              <a:rPr lang="en-US" dirty="0" smtClean="0">
                <a:solidFill>
                  <a:srgbClr val="00FF00"/>
                </a:solidFill>
                <a:latin typeface="Times New Roman"/>
                <a:cs typeface="Times New Roman"/>
              </a:rPr>
              <a:t>Next month’s meeting is on Thursday,</a:t>
            </a:r>
          </a:p>
          <a:p>
            <a:pPr marL="0" indent="0" algn="ctr">
              <a:buNone/>
            </a:pPr>
            <a:r>
              <a:rPr lang="en-US" dirty="0" smtClean="0">
                <a:solidFill>
                  <a:srgbClr val="00FF00"/>
                </a:solidFill>
                <a:latin typeface="Times New Roman"/>
                <a:cs typeface="Times New Roman"/>
              </a:rPr>
              <a:t>August 15th, 2013</a:t>
            </a:r>
          </a:p>
          <a:p>
            <a:pPr marL="0" indent="0" algn="ctr">
              <a:buNone/>
            </a:pPr>
            <a:r>
              <a:rPr lang="en-US" dirty="0" smtClean="0">
                <a:solidFill>
                  <a:srgbClr val="00FF00"/>
                </a:solidFill>
                <a:latin typeface="Times New Roman"/>
                <a:cs typeface="Times New Roman"/>
              </a:rPr>
              <a:t>7:30 PM</a:t>
            </a:r>
          </a:p>
        </p:txBody>
      </p:sp>
      <p:sp>
        <p:nvSpPr>
          <p:cNvPr id="6" name="Content Placeholder 2"/>
          <p:cNvSpPr txBox="1">
            <a:spLocks/>
          </p:cNvSpPr>
          <p:nvPr/>
        </p:nvSpPr>
        <p:spPr>
          <a:xfrm>
            <a:off x="495589" y="3445728"/>
            <a:ext cx="8172043" cy="299317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400" dirty="0" smtClean="0">
                <a:solidFill>
                  <a:srgbClr val="FFFF00"/>
                </a:solidFill>
                <a:latin typeface="Times New Roman"/>
                <a:cs typeface="Times New Roman"/>
              </a:rPr>
              <a:t>Guest speakers:</a:t>
            </a:r>
          </a:p>
          <a:p>
            <a:pPr lvl="0" algn="ctr">
              <a:spcBef>
                <a:spcPct val="20000"/>
              </a:spcBef>
              <a:defRPr/>
            </a:pPr>
            <a:r>
              <a:rPr lang="en-US" sz="4000" dirty="0" smtClean="0">
                <a:latin typeface="Times New Roman"/>
                <a:cs typeface="Times New Roman"/>
              </a:rPr>
              <a:t>I have no idea yet</a:t>
            </a:r>
            <a:endParaRPr kumimoji="0" lang="en-US" sz="4000" b="0" i="0" u="none" strike="noStrike" kern="1200" cap="none" spc="0" normalizeH="0" baseline="0" noProof="0" dirty="0" smtClean="0">
              <a:ln>
                <a:noFill/>
              </a:ln>
              <a:effectLst/>
              <a:uLnTx/>
              <a:uFillTx/>
              <a:latin typeface="Times New Roman"/>
              <a:cs typeface="Times New Roman"/>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000" b="0" i="0" u="none" strike="noStrike" kern="1200" cap="none" spc="0" normalizeH="0" baseline="0" noProof="0" dirty="0" smtClean="0">
              <a:ln>
                <a:noFill/>
              </a:ln>
              <a:solidFill>
                <a:srgbClr val="FFFF00"/>
              </a:solidFill>
              <a:effectLst/>
              <a:uLnTx/>
              <a:uFillTx/>
              <a:latin typeface="Times New Roman"/>
              <a:cs typeface="Times New Roman"/>
            </a:endParaRPr>
          </a:p>
        </p:txBody>
      </p:sp>
      <p:sp>
        <p:nvSpPr>
          <p:cNvPr id="7" name="Rectangle 6"/>
          <p:cNvSpPr/>
          <p:nvPr/>
        </p:nvSpPr>
        <p:spPr>
          <a:xfrm>
            <a:off x="8562976" y="5598318"/>
            <a:ext cx="247650"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cs typeface="Times New Roman"/>
            </a:endParaRPr>
          </a:p>
        </p:txBody>
      </p:sp>
      <p:sp>
        <p:nvSpPr>
          <p:cNvPr id="8" name="Rectangle 7"/>
          <p:cNvSpPr/>
          <p:nvPr/>
        </p:nvSpPr>
        <p:spPr>
          <a:xfrm>
            <a:off x="8303419" y="5410200"/>
            <a:ext cx="440531" cy="311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cs typeface="Times New Roman"/>
            </a:endParaRPr>
          </a:p>
        </p:txBody>
      </p:sp>
    </p:spTree>
    <p:extLst>
      <p:ext uri="{BB962C8B-B14F-4D97-AF65-F5344CB8AC3E}">
        <p14:creationId xmlns:p14="http://schemas.microsoft.com/office/powerpoint/2010/main" val="757374523"/>
      </p:ext>
    </p:extLst>
  </p:cSld>
  <p:clrMapOvr>
    <a:masterClrMapping/>
  </p:clrMapOvr>
  <mc:AlternateContent xmlns:mc="http://schemas.openxmlformats.org/markup-compatibility/2006" xmlns:p14="http://schemas.microsoft.com/office/powerpoint/2010/main">
    <mc:Choice Requires="p14">
      <p:transition spd="slow" p14:dur="2000" advTm="66618"/>
    </mc:Choice>
    <mc:Fallback xmlns="">
      <p:transition xmlns:p14="http://schemas.microsoft.com/office/powerpoint/2010/main" spd="slow" advTm="66618"/>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Stumper Question</a:t>
            </a:r>
          </a:p>
        </p:txBody>
      </p:sp>
    </p:spTree>
  </p:cSld>
  <p:clrMapOvr>
    <a:masterClrMapping/>
  </p:clrMapOvr>
  <mc:AlternateContent xmlns:mc="http://schemas.openxmlformats.org/markup-compatibility/2006" xmlns:p14="http://schemas.microsoft.com/office/powerpoint/2010/main">
    <mc:Choice Requires="p14">
      <p:transition spd="slow" p14:dur="2000" advTm="3030"/>
    </mc:Choice>
    <mc:Fallback xmlns="">
      <p:transition xmlns:p14="http://schemas.microsoft.com/office/powerpoint/2010/main" spd="slow" advTm="303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457200" y="2556961"/>
            <a:ext cx="8229600" cy="17440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800" b="1" dirty="0" smtClean="0">
                <a:solidFill>
                  <a:schemeClr val="bg2">
                    <a:lumMod val="60000"/>
                    <a:lumOff val="40000"/>
                  </a:schemeClr>
                </a:solidFill>
                <a:latin typeface="Times New Roman"/>
                <a:ea typeface="+mj-ea"/>
                <a:cs typeface="Times New Roman"/>
              </a:rPr>
              <a:t>What is the only moon in the solar system that is not tidally locked to its planet</a:t>
            </a: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a:t>
            </a:r>
          </a:p>
        </p:txBody>
      </p:sp>
    </p:spTree>
    <p:extLst>
      <p:ext uri="{BB962C8B-B14F-4D97-AF65-F5344CB8AC3E}">
        <p14:creationId xmlns:p14="http://schemas.microsoft.com/office/powerpoint/2010/main" val="826325041"/>
      </p:ext>
    </p:extLst>
  </p:cSld>
  <p:clrMapOvr>
    <a:masterClrMapping/>
  </p:clrMapOvr>
  <mc:AlternateContent xmlns:mc="http://schemas.openxmlformats.org/markup-compatibility/2006" xmlns:p14="http://schemas.microsoft.com/office/powerpoint/2010/main">
    <mc:Choice Requires="p14">
      <p:transition spd="slow" p14:dur="2000" advTm="135209"/>
    </mc:Choice>
    <mc:Fallback xmlns="">
      <p:transition xmlns:p14="http://schemas.microsoft.com/office/powerpoint/2010/main" spd="slow" advTm="135209"/>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419100" y="948321"/>
            <a:ext cx="8229600" cy="1744079"/>
          </a:xfrm>
          <a:prstGeom prst="rect">
            <a:avLst/>
          </a:prstGeom>
        </p:spPr>
        <p:txBody>
          <a:bodyPr vert="horz" lIns="91440" tIns="45720" rIns="91440" bIns="45720" rtlCol="0" anchor="ctr">
            <a:noAutofit/>
          </a:bodyPr>
          <a:lstStyle/>
          <a:p>
            <a:pPr lvl="0" algn="ctr">
              <a:spcBef>
                <a:spcPct val="0"/>
              </a:spcBef>
              <a:defRPr/>
            </a:pPr>
            <a:r>
              <a:rPr lang="en-US" sz="3600" b="1" dirty="0" smtClean="0">
                <a:solidFill>
                  <a:schemeClr val="bg2">
                    <a:lumMod val="60000"/>
                    <a:lumOff val="40000"/>
                  </a:schemeClr>
                </a:solidFill>
                <a:latin typeface="Times New Roman"/>
                <a:cs typeface="Times New Roman"/>
              </a:rPr>
              <a:t>What is the only moon in the solar system that is not tidally locked to its planet?</a:t>
            </a:r>
            <a:endParaRPr lang="en-US" sz="3600" b="1" dirty="0">
              <a:solidFill>
                <a:schemeClr val="bg2">
                  <a:lumMod val="60000"/>
                  <a:lumOff val="40000"/>
                </a:schemeClr>
              </a:solidFill>
              <a:latin typeface="Times New Roman"/>
              <a:cs typeface="Times New Roman"/>
            </a:endParaRPr>
          </a:p>
        </p:txBody>
      </p:sp>
      <p:sp>
        <p:nvSpPr>
          <p:cNvPr id="2" name="TextBox 1"/>
          <p:cNvSpPr txBox="1"/>
          <p:nvPr/>
        </p:nvSpPr>
        <p:spPr>
          <a:xfrm>
            <a:off x="800100" y="3470850"/>
            <a:ext cx="7581900" cy="2123658"/>
          </a:xfrm>
          <a:prstGeom prst="rect">
            <a:avLst/>
          </a:prstGeom>
          <a:noFill/>
        </p:spPr>
        <p:txBody>
          <a:bodyPr wrap="square" rtlCol="0">
            <a:spAutoFit/>
          </a:bodyPr>
          <a:lstStyle/>
          <a:p>
            <a:pPr algn="ctr"/>
            <a:r>
              <a:rPr lang="en-US" sz="3600" b="1" dirty="0" smtClean="0">
                <a:solidFill>
                  <a:srgbClr val="CCFF33"/>
                </a:solidFill>
                <a:latin typeface="Times New Roman"/>
                <a:cs typeface="Times New Roman"/>
              </a:rPr>
              <a:t>Saturn’s moon Hyperion, which is not round, and tumbles due to the influence of Titan</a:t>
            </a:r>
            <a:endParaRPr lang="en-US" sz="3600" dirty="0">
              <a:solidFill>
                <a:srgbClr val="CCFF33"/>
              </a:solidFill>
              <a:latin typeface="Times New Roman"/>
              <a:cs typeface="Times New Roman"/>
            </a:endParaRPr>
          </a:p>
          <a:p>
            <a:pPr algn="ctr"/>
            <a:endParaRPr lang="en-US" sz="2400" dirty="0" smtClean="0">
              <a:solidFill>
                <a:srgbClr val="CCFF33"/>
              </a:solidFill>
              <a:latin typeface="Times New Roman"/>
              <a:cs typeface="Times New Roman"/>
            </a:endParaRPr>
          </a:p>
        </p:txBody>
      </p:sp>
    </p:spTree>
    <p:extLst>
      <p:ext uri="{BB962C8B-B14F-4D97-AF65-F5344CB8AC3E}">
        <p14:creationId xmlns:p14="http://schemas.microsoft.com/office/powerpoint/2010/main" val="1063276137"/>
      </p:ext>
    </p:extLst>
  </p:cSld>
  <p:clrMapOvr>
    <a:masterClrMapping/>
  </p:clrMapOvr>
  <mc:AlternateContent xmlns:mc="http://schemas.openxmlformats.org/markup-compatibility/2006" xmlns:p14="http://schemas.microsoft.com/office/powerpoint/2010/main">
    <mc:Choice Requires="p14">
      <p:transition spd="slow" p14:dur="2000" advTm="34367"/>
    </mc:Choice>
    <mc:Fallback xmlns="">
      <p:transition xmlns:p14="http://schemas.microsoft.com/office/powerpoint/2010/main" spd="slow" advTm="34367"/>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Upcoming club activities</a:t>
            </a:r>
          </a:p>
        </p:txBody>
      </p:sp>
    </p:spTree>
    <p:extLst>
      <p:ext uri="{BB962C8B-B14F-4D97-AF65-F5344CB8AC3E}">
        <p14:creationId xmlns:p14="http://schemas.microsoft.com/office/powerpoint/2010/main" val="1134467286"/>
      </p:ext>
    </p:extLst>
  </p:cSld>
  <p:clrMapOvr>
    <a:masterClrMapping/>
  </p:clrMapOvr>
  <mc:AlternateContent xmlns:mc="http://schemas.openxmlformats.org/markup-compatibility/2006" xmlns:p14="http://schemas.microsoft.com/office/powerpoint/2010/main">
    <mc:Choice Requires="p14">
      <p:transition spd="slow" p14:dur="2000" advTm="2648"/>
    </mc:Choice>
    <mc:Fallback xmlns="">
      <p:transition xmlns:p14="http://schemas.microsoft.com/office/powerpoint/2010/main" spd="slow" advTm="2648"/>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707021"/>
            <a:ext cx="8229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Star Parties and public outreach!</a:t>
            </a:r>
          </a:p>
        </p:txBody>
      </p:sp>
      <p:sp>
        <p:nvSpPr>
          <p:cNvPr id="2" name="TextBox 1"/>
          <p:cNvSpPr txBox="1"/>
          <p:nvPr/>
        </p:nvSpPr>
        <p:spPr>
          <a:xfrm>
            <a:off x="984250" y="1955800"/>
            <a:ext cx="7175500" cy="3970318"/>
          </a:xfrm>
          <a:prstGeom prst="rect">
            <a:avLst/>
          </a:prstGeom>
          <a:noFill/>
        </p:spPr>
        <p:txBody>
          <a:bodyPr wrap="square" rtlCol="0">
            <a:spAutoFit/>
          </a:bodyPr>
          <a:lstStyle/>
          <a:p>
            <a:pPr algn="ct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August 3</a:t>
            </a:r>
            <a:r>
              <a:rPr lang="en-US" sz="3600" baseline="30000" dirty="0" smtClean="0">
                <a:solidFill>
                  <a:srgbClr val="CCFF33"/>
                </a:solidFill>
                <a:latin typeface="Times New Roman"/>
                <a:cs typeface="Times New Roman"/>
              </a:rPr>
              <a:t>rd</a:t>
            </a:r>
            <a:r>
              <a:rPr lang="en-US" sz="3600" dirty="0" smtClean="0">
                <a:solidFill>
                  <a:srgbClr val="CCFF33"/>
                </a:solidFill>
                <a:latin typeface="Times New Roman"/>
                <a:cs typeface="Times New Roman"/>
              </a:rPr>
              <a:t> – Members only Star Party</a:t>
            </a:r>
          </a:p>
          <a:p>
            <a:pPr algn="ct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August 10</a:t>
            </a:r>
            <a:r>
              <a:rPr lang="en-US" sz="3600" baseline="30000" dirty="0" smtClean="0">
                <a:solidFill>
                  <a:srgbClr val="CCFF33"/>
                </a:solidFill>
                <a:latin typeface="Times New Roman"/>
                <a:cs typeface="Times New Roman"/>
              </a:rPr>
              <a:t>th</a:t>
            </a:r>
            <a:r>
              <a:rPr lang="en-US" sz="3600" dirty="0" smtClean="0">
                <a:solidFill>
                  <a:srgbClr val="CCFF33"/>
                </a:solidFill>
                <a:latin typeface="Times New Roman"/>
                <a:cs typeface="Times New Roman"/>
              </a:rPr>
              <a:t> – Public Star Party</a:t>
            </a:r>
          </a:p>
          <a:p>
            <a:pPr algn="ct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August 17</a:t>
            </a:r>
            <a:r>
              <a:rPr lang="en-US" sz="3600" baseline="30000" dirty="0" smtClean="0">
                <a:solidFill>
                  <a:srgbClr val="CCFF33"/>
                </a:solidFill>
                <a:latin typeface="Times New Roman"/>
                <a:cs typeface="Times New Roman"/>
              </a:rPr>
              <a:t>th</a:t>
            </a:r>
            <a:r>
              <a:rPr lang="en-US" sz="3600" dirty="0" smtClean="0">
                <a:solidFill>
                  <a:srgbClr val="CCFF33"/>
                </a:solidFill>
                <a:latin typeface="Times New Roman"/>
                <a:cs typeface="Times New Roman"/>
              </a:rPr>
              <a:t> – Solar Max at RNC, </a:t>
            </a:r>
          </a:p>
          <a:p>
            <a:pPr algn="ctr"/>
            <a:r>
              <a:rPr lang="en-US" sz="3600" dirty="0" smtClean="0">
                <a:solidFill>
                  <a:srgbClr val="CCFF33"/>
                </a:solidFill>
                <a:latin typeface="Times New Roman"/>
                <a:cs typeface="Times New Roman"/>
              </a:rPr>
              <a:t>1-4 pm</a:t>
            </a:r>
          </a:p>
        </p:txBody>
      </p:sp>
    </p:spTree>
    <p:extLst>
      <p:ext uri="{BB962C8B-B14F-4D97-AF65-F5344CB8AC3E}">
        <p14:creationId xmlns:p14="http://schemas.microsoft.com/office/powerpoint/2010/main" val="1731904747"/>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Member’s </a:t>
            </a:r>
            <a:r>
              <a:rPr kumimoji="0" lang="en-US" sz="7200" b="1" i="0" u="none" strike="noStrike" kern="1200" cap="none" spc="0" normalizeH="0" baseline="0" noProof="0" dirty="0" err="1" smtClean="0">
                <a:ln>
                  <a:noFill/>
                </a:ln>
                <a:solidFill>
                  <a:schemeClr val="bg2">
                    <a:lumMod val="60000"/>
                    <a:lumOff val="40000"/>
                  </a:schemeClr>
                </a:solidFill>
                <a:effectLst/>
                <a:uLnTx/>
                <a:uFillTx/>
                <a:latin typeface="Times New Roman"/>
                <a:ea typeface="+mj-ea"/>
                <a:cs typeface="Times New Roman"/>
              </a:rPr>
              <a:t>astrophotos</a:t>
            </a: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 and sketches</a:t>
            </a:r>
          </a:p>
        </p:txBody>
      </p:sp>
    </p:spTree>
    <p:extLst>
      <p:ext uri="{BB962C8B-B14F-4D97-AF65-F5344CB8AC3E}">
        <p14:creationId xmlns:p14="http://schemas.microsoft.com/office/powerpoint/2010/main" val="424357416"/>
      </p:ext>
    </p:extLst>
  </p:cSld>
  <p:clrMapOvr>
    <a:masterClrMapping/>
  </p:clrMapOvr>
  <mc:AlternateContent xmlns:mc="http://schemas.openxmlformats.org/markup-compatibility/2006" xmlns:p14="http://schemas.microsoft.com/office/powerpoint/2010/main">
    <mc:Choice Requires="p14">
      <p:transition spd="slow" p14:dur="2000" advTm="3201"/>
    </mc:Choice>
    <mc:Fallback xmlns="">
      <p:transition xmlns:p14="http://schemas.microsoft.com/office/powerpoint/2010/main" spd="slow" advTm="3201"/>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138605</TotalTime>
  <Words>788</Words>
  <Application>Microsoft Macintosh PowerPoint</Application>
  <PresentationFormat>On-screen Show (4:3)</PresentationFormat>
  <Paragraphs>150</Paragraphs>
  <Slides>33</Slides>
  <Notes>13</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Texas Star Party</vt:lpstr>
      <vt:lpstr>Texas Star Party</vt:lpstr>
      <vt:lpstr>PowerPoint Presentation</vt:lpstr>
      <vt:lpstr>Texas Star Party</vt:lpstr>
      <vt:lpstr>Texas Star Party</vt:lpstr>
      <vt:lpstr>Texas Star Party</vt:lpstr>
      <vt:lpstr>Texas Star Party</vt:lpstr>
      <vt:lpstr>Texas Star Party</vt:lpstr>
      <vt:lpstr>Texas Star Party</vt:lpstr>
      <vt:lpstr>PowerPoint Presentation</vt:lpstr>
      <vt:lpstr>PowerPoint Presentation</vt:lpstr>
      <vt:lpstr>PowerPoint Presentation</vt:lpstr>
      <vt:lpstr>PowerPoint Presentation</vt:lpstr>
      <vt:lpstr>Texas Star Party</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Wayne Baggett</dc:creator>
  <cp:lastModifiedBy>Christopher Todd</cp:lastModifiedBy>
  <cp:revision>1816</cp:revision>
  <dcterms:created xsi:type="dcterms:W3CDTF">2009-02-07T16:08:21Z</dcterms:created>
  <dcterms:modified xsi:type="dcterms:W3CDTF">2013-07-18T22:23:47Z</dcterms:modified>
</cp:coreProperties>
</file>